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sldIdLst>
    <p:sldId id="256" r:id="rId2"/>
    <p:sldId id="257" r:id="rId3"/>
    <p:sldId id="260" r:id="rId4"/>
    <p:sldId id="261" r:id="rId5"/>
    <p:sldId id="276" r:id="rId6"/>
    <p:sldId id="262" r:id="rId7"/>
    <p:sldId id="263" r:id="rId8"/>
    <p:sldId id="264" r:id="rId9"/>
    <p:sldId id="265" r:id="rId10"/>
    <p:sldId id="266" r:id="rId11"/>
    <p:sldId id="267" r:id="rId12"/>
    <p:sldId id="268" r:id="rId13"/>
    <p:sldId id="269" r:id="rId14"/>
    <p:sldId id="270" r:id="rId15"/>
    <p:sldId id="271" r:id="rId16"/>
    <p:sldId id="272" r:id="rId17"/>
    <p:sldId id="277" r:id="rId18"/>
    <p:sldId id="273"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presProps" Target="pres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heme" Target="theme/theme1.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viewProps" Target="viewProps.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8A87A34-81AB-432B-8DAE-1953F412C126}" type="datetimeFigureOut">
              <a:rPr lang="en-US" smtClean="0"/>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33721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87294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91475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10804747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4943466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870203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3841731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pPr/>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23357973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pPr/>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3653837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pPr/>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1203413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503236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smtClean="0"/>
              <a:pPr/>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2439636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smtClean="0"/>
              <a:pPr/>
              <a:t>5/5/2025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1286199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smtClean="0"/>
              <a:t>5/5/2025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324855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smtClean="0"/>
              <a:t>5/5/2025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861316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222658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4477396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1.pn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8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smtClean="0"/>
              <a:pPr/>
              <a:t>5/5/2025</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84096827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4.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2" Type="http://schemas.openxmlformats.org/officeDocument/2006/relationships/image" Target="../media/image12.pn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2.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image" Target="../media/image6.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image" Target="../media/image9.pn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736AF-0F4D-B47B-8361-FB9B8D6EC7E2}"/>
              </a:ext>
            </a:extLst>
          </p:cNvPr>
          <p:cNvSpPr>
            <a:spLocks noGrp="1"/>
          </p:cNvSpPr>
          <p:nvPr>
            <p:ph type="ctrTitle"/>
          </p:nvPr>
        </p:nvSpPr>
        <p:spPr>
          <a:xfrm>
            <a:off x="644577" y="0"/>
            <a:ext cx="10852879" cy="779489"/>
          </a:xfrm>
        </p:spPr>
        <p:txBody>
          <a:bodyPr>
            <a:normAutofit/>
          </a:bodyPr>
          <a:lstStyle/>
          <a:p>
            <a:r>
              <a:rPr lang="en-US" b="1" i="1" cap="none" spc="600">
                <a:solidFill>
                  <a:schemeClr val="accent2">
                    <a:lumMod val="75000"/>
                  </a:schemeClr>
                </a:solidFill>
                <a:effectLst>
                  <a:outerShdw blurRad="38100" dist="38100" dir="2700000" algn="tl">
                    <a:srgbClr val="000000">
                      <a:alpha val="43137"/>
                    </a:srgbClr>
                  </a:outerShdw>
                </a:effectLst>
              </a:rPr>
              <a:t>ONLINE FOOD ODERING PROCESS</a:t>
            </a:r>
            <a:endParaRPr lang="en-IN" b="1" i="1" cap="none" spc="600">
              <a:solidFill>
                <a:schemeClr val="accent2">
                  <a:lumMod val="75000"/>
                </a:schemeClr>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D5DC091D-C560-F9CA-7DD2-0E9CA4C68DB1}"/>
              </a:ext>
            </a:extLst>
          </p:cNvPr>
          <p:cNvSpPr>
            <a:spLocks noGrp="1"/>
          </p:cNvSpPr>
          <p:nvPr>
            <p:ph type="subTitle" idx="1"/>
          </p:nvPr>
        </p:nvSpPr>
        <p:spPr>
          <a:xfrm>
            <a:off x="209862" y="779489"/>
            <a:ext cx="11722308" cy="6078511"/>
          </a:xfrm>
        </p:spPr>
        <p:txBody>
          <a:bodyPr>
            <a:normAutofit fontScale="92500" lnSpcReduction="10000"/>
          </a:bodyPr>
          <a:lstStyle/>
          <a:p>
            <a:r>
              <a:rPr lang="en-US" sz="2600" b="1" i="1" cap="none">
                <a:solidFill>
                  <a:schemeClr val="tx1"/>
                </a:solidFill>
              </a:rPr>
              <a:t> THONDAPU SUCHARITHA                        24KB1A04AD</a:t>
            </a:r>
          </a:p>
          <a:p>
            <a:r>
              <a:rPr lang="en-US" sz="2600" b="1" i="1" cap="none">
                <a:solidFill>
                  <a:schemeClr val="tx1"/>
                </a:solidFill>
              </a:rPr>
              <a:t>    PUTTAMANENI SWARNA                       24KB1A04U4</a:t>
            </a:r>
          </a:p>
          <a:p>
            <a:r>
              <a:rPr lang="en-US" sz="2600" b="1" i="1" cap="none">
                <a:solidFill>
                  <a:schemeClr val="tx1"/>
                </a:solidFill>
              </a:rPr>
              <a:t>GIDDALURU RAMYA MAHALAKSHMI         24KB1A04A3</a:t>
            </a:r>
          </a:p>
          <a:p>
            <a:r>
              <a:rPr lang="en-US" sz="2600" b="1" i="1" cap="none">
                <a:solidFill>
                  <a:schemeClr val="tx1"/>
                </a:solidFill>
              </a:rPr>
              <a:t>    VALIPI PRAVALLIKA                               24KB1A04AV </a:t>
            </a:r>
          </a:p>
          <a:p>
            <a:r>
              <a:rPr lang="en-US" sz="2600" b="1" i="1" cap="none">
                <a:solidFill>
                  <a:schemeClr val="tx1"/>
                </a:solidFill>
              </a:rPr>
              <a:t>     PATHAN SALMA                                   24KB1A04S0</a:t>
            </a:r>
          </a:p>
          <a:p>
            <a:r>
              <a:rPr lang="en-US" sz="2800" b="1" cap="none">
                <a:solidFill>
                  <a:schemeClr val="accent1">
                    <a:lumMod val="75000"/>
                  </a:schemeClr>
                </a:solidFill>
              </a:rPr>
              <a:t>Bachelor Of Technology In</a:t>
            </a:r>
          </a:p>
          <a:p>
            <a:r>
              <a:rPr lang="en-US" sz="2800" b="1" cap="none">
                <a:solidFill>
                  <a:schemeClr val="accent1">
                    <a:lumMod val="75000"/>
                  </a:schemeClr>
                </a:solidFill>
              </a:rPr>
              <a:t>Electronics And Communication Engineering</a:t>
            </a:r>
          </a:p>
          <a:p>
            <a:r>
              <a:rPr lang="en-US" i="1">
                <a:solidFill>
                  <a:schemeClr val="tx1"/>
                </a:solidFill>
              </a:rPr>
              <a:t>Section :- D</a:t>
            </a:r>
          </a:p>
          <a:p>
            <a:r>
              <a:rPr lang="en-US" sz="3900" b="1" i="1">
                <a:solidFill>
                  <a:schemeClr val="tx2">
                    <a:lumMod val="50000"/>
                  </a:schemeClr>
                </a:solidFill>
                <a:effectLst>
                  <a:outerShdw blurRad="38100" dist="38100" dir="2700000" algn="tl">
                    <a:srgbClr val="000000">
                      <a:alpha val="43137"/>
                    </a:srgbClr>
                  </a:outerShdw>
                </a:effectLst>
              </a:rPr>
              <a:t>  </a:t>
            </a:r>
            <a:r>
              <a:rPr lang="en-US" sz="3900" b="1" i="1" err="1">
                <a:solidFill>
                  <a:schemeClr val="tx2">
                    <a:lumMod val="50000"/>
                  </a:schemeClr>
                </a:solidFill>
                <a:effectLst>
                  <a:outerShdw blurRad="38100" dist="38100" dir="2700000" algn="tl">
                    <a:srgbClr val="000000">
                      <a:alpha val="43137"/>
                    </a:srgbClr>
                  </a:outerShdw>
                </a:effectLst>
              </a:rPr>
              <a:t>Nbkrinstitute</a:t>
            </a:r>
            <a:r>
              <a:rPr lang="en-US" sz="3900" b="1" i="1">
                <a:solidFill>
                  <a:schemeClr val="tx2">
                    <a:lumMod val="50000"/>
                  </a:schemeClr>
                </a:solidFill>
                <a:effectLst>
                  <a:outerShdw blurRad="38100" dist="38100" dir="2700000" algn="tl">
                    <a:srgbClr val="000000">
                      <a:alpha val="43137"/>
                    </a:srgbClr>
                  </a:outerShdw>
                </a:effectLst>
              </a:rPr>
              <a:t> of science and technology</a:t>
            </a:r>
          </a:p>
          <a:p>
            <a:r>
              <a:rPr lang="en-US" sz="2400" b="1" i="1">
                <a:solidFill>
                  <a:schemeClr val="tx1">
                    <a:lumMod val="75000"/>
                    <a:lumOff val="25000"/>
                  </a:schemeClr>
                </a:solidFill>
              </a:rPr>
              <a:t>(an autonomous institute)</a:t>
            </a:r>
          </a:p>
          <a:p>
            <a:r>
              <a:rPr lang="en-US" sz="2400" b="1">
                <a:solidFill>
                  <a:schemeClr val="tx1">
                    <a:lumMod val="95000"/>
                    <a:lumOff val="5000"/>
                  </a:schemeClr>
                </a:solidFill>
              </a:rPr>
              <a:t>Vidyanagar – 524 413 Tirupati district ap</a:t>
            </a:r>
          </a:p>
          <a:p>
            <a:endParaRPr lang="en-US" b="1" i="1" cap="none">
              <a:solidFill>
                <a:schemeClr val="tx1"/>
              </a:solidFill>
            </a:endParaRPr>
          </a:p>
        </p:txBody>
      </p:sp>
      <p:pic>
        <p:nvPicPr>
          <p:cNvPr id="5" name="Picture 4">
            <a:extLst>
              <a:ext uri="{FF2B5EF4-FFF2-40B4-BE49-F238E27FC236}">
                <a16:creationId xmlns:a16="http://schemas.microsoft.com/office/drawing/2014/main" id="{1AD2F3BC-8467-CF53-554F-205874277A1C}"/>
              </a:ext>
            </a:extLst>
          </p:cNvPr>
          <p:cNvPicPr>
            <a:picLocks noChangeAspect="1"/>
          </p:cNvPicPr>
          <p:nvPr/>
        </p:nvPicPr>
        <p:blipFill>
          <a:blip r:embed="rId2"/>
          <a:stretch>
            <a:fillRect/>
          </a:stretch>
        </p:blipFill>
        <p:spPr>
          <a:xfrm>
            <a:off x="0" y="5115392"/>
            <a:ext cx="1643921" cy="1742608"/>
          </a:xfrm>
          <a:prstGeom prst="rect">
            <a:avLst/>
          </a:prstGeom>
        </p:spPr>
      </p:pic>
      <p:pic>
        <p:nvPicPr>
          <p:cNvPr id="7" name="Picture 6">
            <a:extLst>
              <a:ext uri="{FF2B5EF4-FFF2-40B4-BE49-F238E27FC236}">
                <a16:creationId xmlns:a16="http://schemas.microsoft.com/office/drawing/2014/main" id="{7887C05E-D033-155F-24D9-3123F3FB1DD1}"/>
              </a:ext>
            </a:extLst>
          </p:cNvPr>
          <p:cNvPicPr>
            <a:picLocks noChangeAspect="1"/>
          </p:cNvPicPr>
          <p:nvPr/>
        </p:nvPicPr>
        <p:blipFill>
          <a:blip r:embed="rId3"/>
          <a:stretch>
            <a:fillRect/>
          </a:stretch>
        </p:blipFill>
        <p:spPr>
          <a:xfrm>
            <a:off x="9743607" y="5658787"/>
            <a:ext cx="2238531" cy="1199213"/>
          </a:xfrm>
          <a:prstGeom prst="rect">
            <a:avLst/>
          </a:prstGeom>
        </p:spPr>
      </p:pic>
    </p:spTree>
    <p:extLst>
      <p:ext uri="{BB962C8B-B14F-4D97-AF65-F5344CB8AC3E}">
        <p14:creationId xmlns:p14="http://schemas.microsoft.com/office/powerpoint/2010/main" val="4291931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16881-613D-BF93-87D0-7F4577E6A49A}"/>
              </a:ext>
            </a:extLst>
          </p:cNvPr>
          <p:cNvSpPr>
            <a:spLocks noGrp="1"/>
          </p:cNvSpPr>
          <p:nvPr>
            <p:ph type="title"/>
          </p:nvPr>
        </p:nvSpPr>
        <p:spPr>
          <a:xfrm>
            <a:off x="1" y="0"/>
            <a:ext cx="11902190" cy="1066801"/>
          </a:xfrm>
        </p:spPr>
        <p:txBody>
          <a:bodyPr>
            <a:normAutofit/>
          </a:bodyPr>
          <a:lstStyle/>
          <a:p>
            <a:r>
              <a:rPr lang="en-US" sz="4000" b="1" i="1" u="sng">
                <a:solidFill>
                  <a:schemeClr val="accent1">
                    <a:lumMod val="75000"/>
                  </a:schemeClr>
                </a:solidFill>
              </a:rPr>
              <a:t>Project development</a:t>
            </a:r>
            <a:endParaRPr lang="en-IN" sz="4000" b="1" i="1" u="sng">
              <a:solidFill>
                <a:schemeClr val="accent1">
                  <a:lumMod val="75000"/>
                </a:schemeClr>
              </a:solidFill>
            </a:endParaRPr>
          </a:p>
        </p:txBody>
      </p:sp>
      <p:sp>
        <p:nvSpPr>
          <p:cNvPr id="3" name="Content Placeholder 2">
            <a:extLst>
              <a:ext uri="{FF2B5EF4-FFF2-40B4-BE49-F238E27FC236}">
                <a16:creationId xmlns:a16="http://schemas.microsoft.com/office/drawing/2014/main" id="{7E6C2A75-B102-5256-D1E6-3B3158114D01}"/>
              </a:ext>
            </a:extLst>
          </p:cNvPr>
          <p:cNvSpPr>
            <a:spLocks noGrp="1"/>
          </p:cNvSpPr>
          <p:nvPr>
            <p:ph sz="quarter" idx="13"/>
          </p:nvPr>
        </p:nvSpPr>
        <p:spPr>
          <a:xfrm>
            <a:off x="104931" y="944380"/>
            <a:ext cx="11797259" cy="5771213"/>
          </a:xfrm>
        </p:spPr>
        <p:txBody>
          <a:bodyPr>
            <a:normAutofit fontScale="92500" lnSpcReduction="20000"/>
          </a:bodyPr>
          <a:lstStyle/>
          <a:p>
            <a:r>
              <a:rPr lang="en-IN" sz="2600" b="1" i="1">
                <a:solidFill>
                  <a:schemeClr val="accent5">
                    <a:lumMod val="50000"/>
                  </a:schemeClr>
                </a:solidFill>
              </a:rPr>
              <a:t>Title: Online Food Ordering System – Project Development Report</a:t>
            </a:r>
          </a:p>
          <a:p>
            <a:r>
              <a:rPr lang="en-IN" b="1" i="1">
                <a:solidFill>
                  <a:schemeClr val="accent1">
                    <a:lumMod val="75000"/>
                  </a:schemeClr>
                </a:solidFill>
              </a:rPr>
              <a:t>1. Introduction :- </a:t>
            </a:r>
            <a:r>
              <a:rPr lang="en-IN" i="1">
                <a:solidFill>
                  <a:schemeClr val="accent1">
                    <a:lumMod val="75000"/>
                  </a:schemeClr>
                </a:solidFill>
              </a:rPr>
              <a:t>Brief about the need for online food ordering Advantages over traditional ordering systems . Objectives of your project</a:t>
            </a:r>
          </a:p>
          <a:p>
            <a:r>
              <a:rPr lang="en-IN" b="1" i="1">
                <a:solidFill>
                  <a:schemeClr val="accent1">
                    <a:lumMod val="75000"/>
                  </a:schemeClr>
                </a:solidFill>
              </a:rPr>
              <a:t>2. Problem Statement :- </a:t>
            </a:r>
            <a:r>
              <a:rPr lang="en-IN" i="1">
                <a:solidFill>
                  <a:schemeClr val="accent1">
                    <a:lumMod val="75000"/>
                  </a:schemeClr>
                </a:solidFill>
              </a:rPr>
              <a:t>Describe issues in manual food ordering processes . How the online system solves them.</a:t>
            </a:r>
          </a:p>
          <a:p>
            <a:r>
              <a:rPr lang="en-IN" b="1" i="1">
                <a:solidFill>
                  <a:schemeClr val="accent1">
                    <a:lumMod val="75000"/>
                  </a:schemeClr>
                </a:solidFill>
              </a:rPr>
              <a:t>3. Scope of the Project :- </a:t>
            </a:r>
            <a:r>
              <a:rPr lang="en-IN" i="1">
                <a:solidFill>
                  <a:schemeClr val="accent1">
                    <a:lumMod val="75000"/>
                  </a:schemeClr>
                </a:solidFill>
              </a:rPr>
              <a:t>Who will use the system (e.g., customers, restaurant staff).Platform scope (web-based, mobile, etc.).</a:t>
            </a:r>
          </a:p>
          <a:p>
            <a:r>
              <a:rPr lang="en-IN" b="1" i="1">
                <a:solidFill>
                  <a:schemeClr val="accent1">
                    <a:lumMod val="75000"/>
                  </a:schemeClr>
                </a:solidFill>
              </a:rPr>
              <a:t>4. System Requirements :- </a:t>
            </a:r>
            <a:r>
              <a:rPr lang="en-IN" i="1">
                <a:solidFill>
                  <a:schemeClr val="accent1">
                    <a:lumMod val="75000"/>
                  </a:schemeClr>
                </a:solidFill>
              </a:rPr>
              <a:t>Software: Language: C (with or without file handling)Compiler: GCC / Turbo COS: Windows/Linux Hardware: Minimum 2GB RAM500MB storage Intel processor or equivalent---</a:t>
            </a:r>
          </a:p>
          <a:p>
            <a:r>
              <a:rPr lang="en-IN" b="1" i="1">
                <a:solidFill>
                  <a:schemeClr val="accent1">
                    <a:lumMod val="75000"/>
                  </a:schemeClr>
                </a:solidFill>
              </a:rPr>
              <a:t>5. Modules Description :- </a:t>
            </a:r>
            <a:r>
              <a:rPr lang="en-IN" i="1">
                <a:solidFill>
                  <a:schemeClr val="accent1">
                    <a:lumMod val="75000"/>
                  </a:schemeClr>
                </a:solidFill>
              </a:rPr>
              <a:t>Login/Registration Menu Display Order Placement </a:t>
            </a:r>
            <a:r>
              <a:rPr lang="en-IN" i="1" err="1">
                <a:solidFill>
                  <a:schemeClr val="accent1">
                    <a:lumMod val="75000"/>
                  </a:schemeClr>
                </a:solidFill>
              </a:rPr>
              <a:t>BillingExit</a:t>
            </a:r>
            <a:r>
              <a:rPr lang="en-IN" i="1">
                <a:solidFill>
                  <a:schemeClr val="accent1">
                    <a:lumMod val="75000"/>
                  </a:schemeClr>
                </a:solidFill>
              </a:rPr>
              <a:t>/Logout—</a:t>
            </a:r>
          </a:p>
          <a:p>
            <a:r>
              <a:rPr lang="en-IN" b="1" i="1">
                <a:solidFill>
                  <a:schemeClr val="accent1">
                    <a:lumMod val="75000"/>
                  </a:schemeClr>
                </a:solidFill>
              </a:rPr>
              <a:t>6. System Design :- </a:t>
            </a:r>
            <a:r>
              <a:rPr lang="en-IN" i="1">
                <a:solidFill>
                  <a:schemeClr val="accent1">
                    <a:lumMod val="75000"/>
                  </a:schemeClr>
                </a:solidFill>
              </a:rPr>
              <a:t>Flowcharts or DFDs for logic . Description of user interface (text-based or GUI).Interaction between modules.---</a:t>
            </a:r>
          </a:p>
          <a:p>
            <a:r>
              <a:rPr lang="en-IN" b="1" i="1">
                <a:solidFill>
                  <a:schemeClr val="accent1">
                    <a:lumMod val="75000"/>
                  </a:schemeClr>
                </a:solidFill>
              </a:rPr>
              <a:t>7. Implementation :- </a:t>
            </a:r>
            <a:r>
              <a:rPr lang="en-IN" i="1">
                <a:solidFill>
                  <a:schemeClr val="accent1">
                    <a:lumMod val="75000"/>
                  </a:schemeClr>
                </a:solidFill>
              </a:rPr>
              <a:t>Brief explanation of how each module is implemented in C . Key code snippets or logic</a:t>
            </a:r>
          </a:p>
          <a:p>
            <a:pPr marL="0" indent="0">
              <a:buNone/>
            </a:pPr>
            <a:endParaRPr lang="en-IN"/>
          </a:p>
        </p:txBody>
      </p:sp>
    </p:spTree>
    <p:extLst>
      <p:ext uri="{BB962C8B-B14F-4D97-AF65-F5344CB8AC3E}">
        <p14:creationId xmlns:p14="http://schemas.microsoft.com/office/powerpoint/2010/main" val="1507936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44AD0-865D-3131-8C96-2748700B7182}"/>
              </a:ext>
            </a:extLst>
          </p:cNvPr>
          <p:cNvSpPr>
            <a:spLocks noGrp="1"/>
          </p:cNvSpPr>
          <p:nvPr>
            <p:ph type="title"/>
          </p:nvPr>
        </p:nvSpPr>
        <p:spPr>
          <a:xfrm>
            <a:off x="0" y="0"/>
            <a:ext cx="12082072" cy="3429000"/>
          </a:xfrm>
        </p:spPr>
        <p:txBody>
          <a:bodyPr>
            <a:normAutofit/>
          </a:bodyPr>
          <a:lstStyle/>
          <a:p>
            <a:pPr algn="l"/>
            <a:r>
              <a:rPr lang="en-US" sz="2000" b="1">
                <a:solidFill>
                  <a:schemeClr val="accent1">
                    <a:lumMod val="75000"/>
                  </a:schemeClr>
                </a:solidFill>
              </a:rPr>
              <a:t>8</a:t>
            </a:r>
            <a:r>
              <a:rPr lang="en-US" sz="2000" b="1" i="1">
                <a:solidFill>
                  <a:schemeClr val="accent1">
                    <a:lumMod val="75000"/>
                  </a:schemeClr>
                </a:solidFill>
              </a:rPr>
              <a:t>. Output Screens :- </a:t>
            </a:r>
            <a:r>
              <a:rPr lang="en-US" sz="2000" i="1">
                <a:solidFill>
                  <a:schemeClr val="accent1">
                    <a:lumMod val="75000"/>
                  </a:schemeClr>
                </a:solidFill>
              </a:rPr>
              <a:t>Screenshots of the program output . Sample order placement and billing process.---</a:t>
            </a:r>
            <a:br>
              <a:rPr lang="en-US" sz="2000" i="1">
                <a:solidFill>
                  <a:schemeClr val="accent1">
                    <a:lumMod val="75000"/>
                  </a:schemeClr>
                </a:solidFill>
              </a:rPr>
            </a:br>
            <a:br>
              <a:rPr lang="en-US" sz="2000" i="1">
                <a:solidFill>
                  <a:schemeClr val="accent1">
                    <a:lumMod val="75000"/>
                  </a:schemeClr>
                </a:solidFill>
              </a:rPr>
            </a:br>
            <a:r>
              <a:rPr lang="en-US" sz="2000" b="1" i="1">
                <a:solidFill>
                  <a:schemeClr val="accent1">
                    <a:lumMod val="75000"/>
                  </a:schemeClr>
                </a:solidFill>
              </a:rPr>
              <a:t>9. Testing :- </a:t>
            </a:r>
            <a:r>
              <a:rPr lang="en-US" sz="2000" i="1">
                <a:solidFill>
                  <a:schemeClr val="accent1">
                    <a:lumMod val="75000"/>
                  </a:schemeClr>
                </a:solidFill>
              </a:rPr>
              <a:t>How the program was tested . Sample test cases and expected output.---</a:t>
            </a:r>
            <a:br>
              <a:rPr lang="en-US" sz="2000" i="1">
                <a:solidFill>
                  <a:schemeClr val="accent1">
                    <a:lumMod val="75000"/>
                  </a:schemeClr>
                </a:solidFill>
              </a:rPr>
            </a:br>
            <a:br>
              <a:rPr lang="en-US" sz="2000" i="1">
                <a:solidFill>
                  <a:schemeClr val="accent1">
                    <a:lumMod val="75000"/>
                  </a:schemeClr>
                </a:solidFill>
              </a:rPr>
            </a:br>
            <a:r>
              <a:rPr lang="en-US" sz="2000" b="1" i="1">
                <a:solidFill>
                  <a:schemeClr val="accent1">
                    <a:lumMod val="75000"/>
                  </a:schemeClr>
                </a:solidFill>
              </a:rPr>
              <a:t>10. Limitations :- </a:t>
            </a:r>
            <a:r>
              <a:rPr lang="en-US" sz="2000" i="1">
                <a:solidFill>
                  <a:schemeClr val="accent1">
                    <a:lumMod val="75000"/>
                  </a:schemeClr>
                </a:solidFill>
              </a:rPr>
              <a:t>No real-time data (in C, unless using advanced networking).Simple UI . </a:t>
            </a:r>
            <a:br>
              <a:rPr lang="en-US" sz="2000" i="1">
                <a:solidFill>
                  <a:schemeClr val="accent1">
                    <a:lumMod val="75000"/>
                  </a:schemeClr>
                </a:solidFill>
              </a:rPr>
            </a:br>
            <a:r>
              <a:rPr lang="en-US" sz="2000" i="1">
                <a:solidFill>
                  <a:schemeClr val="accent1">
                    <a:lumMod val="75000"/>
                  </a:schemeClr>
                </a:solidFill>
              </a:rPr>
              <a:t>No payment integration.---</a:t>
            </a:r>
            <a:br>
              <a:rPr lang="en-US" sz="2000" i="1">
                <a:solidFill>
                  <a:schemeClr val="accent1">
                    <a:lumMod val="75000"/>
                  </a:schemeClr>
                </a:solidFill>
              </a:rPr>
            </a:br>
            <a:br>
              <a:rPr lang="en-US" sz="2000" i="1">
                <a:solidFill>
                  <a:schemeClr val="accent1">
                    <a:lumMod val="75000"/>
                  </a:schemeClr>
                </a:solidFill>
              </a:rPr>
            </a:br>
            <a:r>
              <a:rPr lang="en-US" sz="2000" b="1" i="1">
                <a:solidFill>
                  <a:schemeClr val="accent1">
                    <a:lumMod val="75000"/>
                  </a:schemeClr>
                </a:solidFill>
              </a:rPr>
              <a:t>11. Future Enhancements :- </a:t>
            </a:r>
            <a:r>
              <a:rPr lang="en-US" sz="2000" i="1">
                <a:solidFill>
                  <a:schemeClr val="accent1">
                    <a:lumMod val="75000"/>
                  </a:schemeClr>
                </a:solidFill>
              </a:rPr>
              <a:t>Add database support (MySQL).Shift to web or mobile app .</a:t>
            </a:r>
            <a:br>
              <a:rPr lang="en-US" sz="2000" i="1">
                <a:solidFill>
                  <a:schemeClr val="accent1">
                    <a:lumMod val="75000"/>
                  </a:schemeClr>
                </a:solidFill>
              </a:rPr>
            </a:br>
            <a:r>
              <a:rPr lang="en-US" sz="2000" i="1">
                <a:solidFill>
                  <a:schemeClr val="accent1">
                    <a:lumMod val="75000"/>
                  </a:schemeClr>
                </a:solidFill>
              </a:rPr>
              <a:t>Add multiple restaurant support.---</a:t>
            </a:r>
            <a:br>
              <a:rPr lang="en-US" sz="2000" i="1">
                <a:solidFill>
                  <a:schemeClr val="accent1">
                    <a:lumMod val="75000"/>
                  </a:schemeClr>
                </a:solidFill>
              </a:rPr>
            </a:br>
            <a:br>
              <a:rPr lang="en-US" sz="2000" i="1">
                <a:solidFill>
                  <a:schemeClr val="accent1">
                    <a:lumMod val="75000"/>
                  </a:schemeClr>
                </a:solidFill>
              </a:rPr>
            </a:br>
            <a:r>
              <a:rPr lang="en-US" sz="2000" b="1" i="1">
                <a:solidFill>
                  <a:schemeClr val="accent1">
                    <a:lumMod val="75000"/>
                  </a:schemeClr>
                </a:solidFill>
              </a:rPr>
              <a:t>12. Conclusion :- </a:t>
            </a:r>
            <a:r>
              <a:rPr lang="en-US" sz="2000" i="1">
                <a:solidFill>
                  <a:schemeClr val="accent1">
                    <a:lumMod val="75000"/>
                  </a:schemeClr>
                </a:solidFill>
              </a:rPr>
              <a:t>Summary of what was achieved . Skills learned during development.</a:t>
            </a:r>
            <a:endParaRPr lang="en-IN" sz="2000" i="1">
              <a:solidFill>
                <a:schemeClr val="accent1">
                  <a:lumMod val="75000"/>
                </a:schemeClr>
              </a:solidFill>
            </a:endParaRPr>
          </a:p>
        </p:txBody>
      </p:sp>
      <p:pic>
        <p:nvPicPr>
          <p:cNvPr id="5" name="Content Placeholder 4">
            <a:extLst>
              <a:ext uri="{FF2B5EF4-FFF2-40B4-BE49-F238E27FC236}">
                <a16:creationId xmlns:a16="http://schemas.microsoft.com/office/drawing/2014/main" id="{6E67DB7C-032A-624A-6C68-3B2CB3D1E6E0}"/>
              </a:ext>
            </a:extLst>
          </p:cNvPr>
          <p:cNvPicPr>
            <a:picLocks noGrp="1" noChangeAspect="1"/>
          </p:cNvPicPr>
          <p:nvPr>
            <p:ph sz="quarter" idx="13"/>
          </p:nvPr>
        </p:nvPicPr>
        <p:blipFill>
          <a:blip r:embed="rId2"/>
          <a:stretch>
            <a:fillRect/>
          </a:stretch>
        </p:blipFill>
        <p:spPr>
          <a:xfrm>
            <a:off x="3222886" y="3429000"/>
            <a:ext cx="5756222" cy="3429000"/>
          </a:xfrm>
        </p:spPr>
      </p:pic>
    </p:spTree>
    <p:extLst>
      <p:ext uri="{BB962C8B-B14F-4D97-AF65-F5344CB8AC3E}">
        <p14:creationId xmlns:p14="http://schemas.microsoft.com/office/powerpoint/2010/main" val="18474968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F9D16-F22A-F3B2-23C8-D77F9DEC0169}"/>
              </a:ext>
            </a:extLst>
          </p:cNvPr>
          <p:cNvSpPr>
            <a:spLocks noGrp="1"/>
          </p:cNvSpPr>
          <p:nvPr>
            <p:ph type="title"/>
          </p:nvPr>
        </p:nvSpPr>
        <p:spPr>
          <a:xfrm>
            <a:off x="913775" y="1"/>
            <a:ext cx="10364451" cy="1184222"/>
          </a:xfrm>
        </p:spPr>
        <p:txBody>
          <a:bodyPr>
            <a:normAutofit/>
          </a:bodyPr>
          <a:lstStyle/>
          <a:p>
            <a:r>
              <a:rPr lang="en-IN" sz="4000" b="1" i="1" u="sng">
                <a:solidFill>
                  <a:srgbClr val="0070C0"/>
                </a:solidFill>
                <a:effectLst>
                  <a:outerShdw blurRad="38100" dist="38100" dir="2700000" algn="tl">
                    <a:srgbClr val="000000">
                      <a:alpha val="43137"/>
                    </a:srgbClr>
                  </a:outerShdw>
                </a:effectLst>
              </a:rPr>
              <a:t>Modules </a:t>
            </a:r>
            <a:endParaRPr lang="en-IN" sz="4000" b="1" i="1" u="sng" dirty="0">
              <a:solidFill>
                <a:srgbClr val="0070C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8BDA3339-FEE9-98C3-1C67-FBA90FDA95E7}"/>
              </a:ext>
            </a:extLst>
          </p:cNvPr>
          <p:cNvSpPr>
            <a:spLocks noGrp="1"/>
          </p:cNvSpPr>
          <p:nvPr>
            <p:ph sz="quarter" idx="13"/>
          </p:nvPr>
        </p:nvSpPr>
        <p:spPr>
          <a:xfrm>
            <a:off x="194873" y="929390"/>
            <a:ext cx="11557416" cy="5696262"/>
          </a:xfrm>
        </p:spPr>
        <p:txBody>
          <a:bodyPr>
            <a:normAutofit fontScale="92500" lnSpcReduction="20000"/>
          </a:bodyPr>
          <a:lstStyle/>
          <a:p>
            <a:r>
              <a:rPr lang="en-US" sz="2400" b="1" i="1" u="sng">
                <a:solidFill>
                  <a:schemeClr val="accent2">
                    <a:lumMod val="75000"/>
                  </a:schemeClr>
                </a:solidFill>
              </a:rPr>
              <a:t>1. Menu Management </a:t>
            </a:r>
          </a:p>
          <a:p>
            <a:r>
              <a:rPr lang="en-US" sz="2400" b="1" i="1" cap="none"/>
              <a:t>Purpose</a:t>
            </a:r>
            <a:r>
              <a:rPr lang="en-US" sz="2400" b="1" i="1" cap="none">
                <a:solidFill>
                  <a:schemeClr val="accent2">
                    <a:lumMod val="75000"/>
                  </a:schemeClr>
                </a:solidFill>
              </a:rPr>
              <a:t> :</a:t>
            </a:r>
            <a:r>
              <a:rPr lang="en-US" sz="2400" cap="none"/>
              <a:t> </a:t>
            </a:r>
            <a:r>
              <a:rPr lang="en-US" cap="none"/>
              <a:t>Display Food Items, Prices, And Categories .</a:t>
            </a:r>
          </a:p>
          <a:p>
            <a:r>
              <a:rPr lang="en-US" cap="none"/>
              <a:t> Data Structure : Array Or Linked List For Storing Food Items . </a:t>
            </a:r>
          </a:p>
          <a:p>
            <a:r>
              <a:rPr lang="en-US" cap="none"/>
              <a:t>Struct For Item Details (Name, Price, Category).</a:t>
            </a:r>
          </a:p>
          <a:p>
            <a:r>
              <a:rPr lang="en-US" cap="none"/>
              <a:t>Struct Food Item { </a:t>
            </a:r>
          </a:p>
          <a:p>
            <a:pPr marL="0" indent="0">
              <a:buNone/>
            </a:pPr>
            <a:r>
              <a:rPr lang="en-US" cap="none"/>
              <a:t>        int id;   </a:t>
            </a:r>
          </a:p>
          <a:p>
            <a:pPr marL="0" indent="0">
              <a:buNone/>
            </a:pPr>
            <a:r>
              <a:rPr lang="en-US" cap="none"/>
              <a:t>       char name[50];     </a:t>
            </a:r>
          </a:p>
          <a:p>
            <a:pPr marL="0" indent="0">
              <a:buNone/>
            </a:pPr>
            <a:r>
              <a:rPr lang="en-US" cap="none"/>
              <a:t>       float price;   </a:t>
            </a:r>
          </a:p>
          <a:p>
            <a:pPr marL="0" indent="0">
              <a:buNone/>
            </a:pPr>
            <a:r>
              <a:rPr lang="en-US" cap="none"/>
              <a:t>      char category[30];</a:t>
            </a:r>
          </a:p>
          <a:p>
            <a:pPr marL="0" indent="0">
              <a:buNone/>
            </a:pPr>
            <a:r>
              <a:rPr lang="en-US"/>
              <a:t>};</a:t>
            </a:r>
          </a:p>
          <a:p>
            <a:pPr marL="0" indent="0">
              <a:buNone/>
            </a:pPr>
            <a:r>
              <a:rPr lang="en-US"/>
              <a:t> </a:t>
            </a:r>
            <a:r>
              <a:rPr lang="en-US" sz="2400" b="1" i="1" u="sng">
                <a:solidFill>
                  <a:schemeClr val="accent2">
                    <a:lumMod val="75000"/>
                  </a:schemeClr>
                </a:solidFill>
              </a:rPr>
              <a:t>2. Order Placement System</a:t>
            </a:r>
          </a:p>
          <a:p>
            <a:pPr marL="0" indent="0">
              <a:buNone/>
            </a:pPr>
            <a:r>
              <a:rPr lang="en-US" sz="2600" b="1" i="1" cap="none">
                <a:solidFill>
                  <a:schemeClr val="tx1">
                    <a:lumMod val="95000"/>
                    <a:lumOff val="5000"/>
                  </a:schemeClr>
                </a:solidFill>
              </a:rPr>
              <a:t>Purpose</a:t>
            </a:r>
            <a:r>
              <a:rPr lang="en-US" sz="2600" i="1" cap="none">
                <a:solidFill>
                  <a:schemeClr val="tx1">
                    <a:lumMod val="95000"/>
                    <a:lumOff val="5000"/>
                  </a:schemeClr>
                </a:solidFill>
              </a:rPr>
              <a:t>:</a:t>
            </a:r>
            <a:r>
              <a:rPr lang="en-US" cap="none"/>
              <a:t> Take User Orders And Calculate Total.</a:t>
            </a:r>
          </a:p>
          <a:p>
            <a:pPr marL="0" indent="0">
              <a:buNone/>
            </a:pPr>
            <a:r>
              <a:rPr lang="en-US" sz="2600" b="1" i="1" cap="none"/>
              <a:t>Data Structure </a:t>
            </a:r>
            <a:r>
              <a:rPr lang="en-US" sz="2600"/>
              <a:t>: </a:t>
            </a:r>
            <a:r>
              <a:rPr lang="en-US" cap="none"/>
              <a:t>Queue Or Linked List To Store Orders In Sequence.---</a:t>
            </a:r>
            <a:endParaRPr lang="en-US"/>
          </a:p>
          <a:p>
            <a:pPr marL="0" indent="0">
              <a:buNone/>
            </a:pPr>
            <a:endParaRPr lang="en-US"/>
          </a:p>
        </p:txBody>
      </p:sp>
    </p:spTree>
    <p:extLst>
      <p:ext uri="{BB962C8B-B14F-4D97-AF65-F5344CB8AC3E}">
        <p14:creationId xmlns:p14="http://schemas.microsoft.com/office/powerpoint/2010/main" val="2723309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6E29C-6FAE-E8FA-F390-3C51C5729430}"/>
              </a:ext>
            </a:extLst>
          </p:cNvPr>
          <p:cNvSpPr>
            <a:spLocks noGrp="1"/>
          </p:cNvSpPr>
          <p:nvPr>
            <p:ph type="title"/>
          </p:nvPr>
        </p:nvSpPr>
        <p:spPr>
          <a:xfrm>
            <a:off x="912523" y="108852"/>
            <a:ext cx="10364451" cy="4118373"/>
          </a:xfrm>
        </p:spPr>
        <p:txBody>
          <a:bodyPr>
            <a:normAutofit/>
          </a:bodyPr>
          <a:lstStyle/>
          <a:p>
            <a:pPr algn="l"/>
            <a:r>
              <a:rPr lang="en-US" sz="2800" b="1" i="1" u="sng">
                <a:solidFill>
                  <a:schemeClr val="accent2">
                    <a:lumMod val="75000"/>
                  </a:schemeClr>
                </a:solidFill>
              </a:rPr>
              <a:t>3. Customer Information System</a:t>
            </a:r>
            <a:br>
              <a:rPr lang="en-US" sz="2800"/>
            </a:br>
            <a:r>
              <a:rPr lang="en-US" sz="2800" b="1" i="1" cap="none"/>
              <a:t>Purpose:</a:t>
            </a:r>
            <a:r>
              <a:rPr lang="en-US" sz="2800"/>
              <a:t> </a:t>
            </a:r>
            <a:r>
              <a:rPr lang="en-US" sz="2800" cap="none"/>
              <a:t>Store and manage customer details (name, phone, address).</a:t>
            </a:r>
            <a:br>
              <a:rPr lang="en-US" sz="2800"/>
            </a:br>
            <a:r>
              <a:rPr lang="en-US" sz="2800" b="1" i="1" cap="none"/>
              <a:t>Data Structure : </a:t>
            </a:r>
            <a:r>
              <a:rPr lang="en-US" sz="2800" cap="none"/>
              <a:t>Struct and linked list.</a:t>
            </a:r>
            <a:br>
              <a:rPr lang="en-US" sz="2800" cap="none"/>
            </a:br>
            <a:br>
              <a:rPr lang="en-US" sz="2400"/>
            </a:br>
            <a:r>
              <a:rPr lang="en-US" sz="2800" b="1" i="1" u="sng" cap="none">
                <a:solidFill>
                  <a:schemeClr val="accent2">
                    <a:lumMod val="75000"/>
                  </a:schemeClr>
                </a:solidFill>
              </a:rPr>
              <a:t>4. BILLING SYSTEM </a:t>
            </a:r>
            <a:br>
              <a:rPr lang="en-US" sz="2800" cap="none"/>
            </a:br>
            <a:r>
              <a:rPr lang="en-US" sz="2800" b="1" cap="none"/>
              <a:t>Purpose:</a:t>
            </a:r>
            <a:r>
              <a:rPr lang="en-US" sz="2800" cap="none"/>
              <a:t> generate and display bills with taxes, discounts.</a:t>
            </a:r>
            <a:br>
              <a:rPr lang="en-US" sz="2800" cap="none"/>
            </a:br>
            <a:r>
              <a:rPr lang="en-US" sz="2800" b="1" cap="none"/>
              <a:t>Data Structure </a:t>
            </a:r>
            <a:r>
              <a:rPr lang="en-US" sz="2800" cap="none"/>
              <a:t>: struct for bill data . </a:t>
            </a:r>
            <a:br>
              <a:rPr lang="en-US" sz="2800" cap="none"/>
            </a:br>
            <a:r>
              <a:rPr lang="en-US" sz="2800" cap="none"/>
              <a:t>Stack (optional) for undoing recent item additions.</a:t>
            </a:r>
            <a:endParaRPr lang="en-IN" sz="2400"/>
          </a:p>
        </p:txBody>
      </p:sp>
      <p:sp>
        <p:nvSpPr>
          <p:cNvPr id="3" name="Content Placeholder 2">
            <a:extLst>
              <a:ext uri="{FF2B5EF4-FFF2-40B4-BE49-F238E27FC236}">
                <a16:creationId xmlns:a16="http://schemas.microsoft.com/office/drawing/2014/main" id="{64DE02A1-A5D4-A68F-5276-7CF83821E09E}"/>
              </a:ext>
            </a:extLst>
          </p:cNvPr>
          <p:cNvSpPr>
            <a:spLocks noGrp="1"/>
          </p:cNvSpPr>
          <p:nvPr>
            <p:ph sz="quarter" idx="13"/>
          </p:nvPr>
        </p:nvSpPr>
        <p:spPr>
          <a:xfrm>
            <a:off x="913774" y="4227225"/>
            <a:ext cx="10363826" cy="2521921"/>
          </a:xfrm>
        </p:spPr>
        <p:txBody>
          <a:bodyPr>
            <a:normAutofit/>
          </a:bodyPr>
          <a:lstStyle/>
          <a:p>
            <a:pPr marL="0" indent="0">
              <a:buNone/>
            </a:pPr>
            <a:r>
              <a:rPr lang="en-US" sz="2800" b="1" i="1" u="sng" cap="none">
                <a:solidFill>
                  <a:schemeClr val="accent2">
                    <a:lumMod val="75000"/>
                  </a:schemeClr>
                </a:solidFill>
              </a:rPr>
              <a:t>5. ORDER HISTORY/TRACKING</a:t>
            </a:r>
            <a:br>
              <a:rPr lang="en-US" sz="2800" cap="none"/>
            </a:br>
            <a:r>
              <a:rPr lang="en-US" sz="2800" b="1" cap="none"/>
              <a:t>Purpose:</a:t>
            </a:r>
            <a:r>
              <a:rPr lang="en-US" sz="2800" cap="none"/>
              <a:t> maintain a history of past orders .</a:t>
            </a:r>
            <a:br>
              <a:rPr lang="en-US" sz="2800" cap="none"/>
            </a:br>
            <a:r>
              <a:rPr lang="en-US" sz="2800" b="1" cap="none"/>
              <a:t>Data Structure </a:t>
            </a:r>
            <a:r>
              <a:rPr lang="en-US" sz="2800" cap="none"/>
              <a:t>: file handling to store and retrieve order logs .</a:t>
            </a:r>
            <a:br>
              <a:rPr lang="en-US" sz="2800" cap="none"/>
            </a:br>
            <a:r>
              <a:rPr lang="en-US" sz="2800" cap="none"/>
              <a:t>Linked list for in-memory access</a:t>
            </a:r>
            <a:endParaRPr lang="en-IN" sz="2800"/>
          </a:p>
        </p:txBody>
      </p:sp>
    </p:spTree>
    <p:extLst>
      <p:ext uri="{BB962C8B-B14F-4D97-AF65-F5344CB8AC3E}">
        <p14:creationId xmlns:p14="http://schemas.microsoft.com/office/powerpoint/2010/main" val="897647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75213-10AC-6690-0DCD-82CE990F1E84}"/>
              </a:ext>
            </a:extLst>
          </p:cNvPr>
          <p:cNvSpPr>
            <a:spLocks noGrp="1"/>
          </p:cNvSpPr>
          <p:nvPr>
            <p:ph type="title"/>
          </p:nvPr>
        </p:nvSpPr>
        <p:spPr>
          <a:xfrm>
            <a:off x="674557" y="194873"/>
            <a:ext cx="11287594" cy="4542020"/>
          </a:xfrm>
        </p:spPr>
        <p:txBody>
          <a:bodyPr>
            <a:normAutofit/>
          </a:bodyPr>
          <a:lstStyle/>
          <a:p>
            <a:pPr algn="l"/>
            <a:r>
              <a:rPr lang="en-IN" sz="2800" b="1" i="1" u="sng" cap="none">
                <a:solidFill>
                  <a:schemeClr val="accent2">
                    <a:lumMod val="75000"/>
                  </a:schemeClr>
                </a:solidFill>
              </a:rPr>
              <a:t>6. SEARCH FUNCTIONALITY</a:t>
            </a:r>
            <a:br>
              <a:rPr lang="en-IN" sz="2800" cap="none"/>
            </a:br>
            <a:r>
              <a:rPr lang="en-IN" sz="2800" b="1" cap="none"/>
              <a:t>Purpose</a:t>
            </a:r>
            <a:r>
              <a:rPr lang="en-IN" sz="2800" cap="none"/>
              <a:t>: Search Food Items By Name Or Category.</a:t>
            </a:r>
            <a:br>
              <a:rPr lang="en-IN" sz="2800" cap="none"/>
            </a:br>
            <a:r>
              <a:rPr lang="en-IN" sz="2800" b="1" cap="none"/>
              <a:t>Data Structure :</a:t>
            </a:r>
            <a:r>
              <a:rPr lang="en-IN" sz="2800" cap="none"/>
              <a:t> binary Search Tree (BST) Or Hash Table For Fast Search.</a:t>
            </a:r>
            <a:br>
              <a:rPr lang="en-IN" sz="2800" cap="none"/>
            </a:br>
            <a:br>
              <a:rPr lang="en-IN" sz="2800" cap="none"/>
            </a:br>
            <a:br>
              <a:rPr lang="en-IN" sz="2800" cap="none"/>
            </a:br>
            <a:r>
              <a:rPr lang="en-IN" sz="2800" b="1" i="1" u="sng" cap="none">
                <a:solidFill>
                  <a:schemeClr val="accent2">
                    <a:lumMod val="75000"/>
                  </a:schemeClr>
                </a:solidFill>
              </a:rPr>
              <a:t>7. SORTING ITEMS</a:t>
            </a:r>
            <a:br>
              <a:rPr lang="en-IN" sz="2800" cap="none"/>
            </a:br>
            <a:r>
              <a:rPr lang="en-IN" sz="2800" b="1" cap="none"/>
              <a:t>Purpose:</a:t>
            </a:r>
            <a:r>
              <a:rPr lang="en-IN" sz="2800" cap="none"/>
              <a:t> Sort Menu By Price, Name, Or Rating.</a:t>
            </a:r>
            <a:br>
              <a:rPr lang="en-IN" sz="2800" cap="none"/>
            </a:br>
            <a:r>
              <a:rPr lang="en-IN" sz="2800" b="1" cap="none"/>
              <a:t>Data Structure </a:t>
            </a:r>
            <a:r>
              <a:rPr lang="en-IN" sz="2800" cap="none"/>
              <a:t>: sorting Algorithms On Arrays Or Linked Lists (E.G., Quick Sort, Merge Sort).</a:t>
            </a:r>
            <a:br>
              <a:rPr lang="en-IN" sz="2800" cap="none"/>
            </a:br>
            <a:endParaRPr lang="en-IN" sz="2800" cap="none"/>
          </a:p>
        </p:txBody>
      </p:sp>
      <p:sp>
        <p:nvSpPr>
          <p:cNvPr id="3" name="Content Placeholder 2">
            <a:extLst>
              <a:ext uri="{FF2B5EF4-FFF2-40B4-BE49-F238E27FC236}">
                <a16:creationId xmlns:a16="http://schemas.microsoft.com/office/drawing/2014/main" id="{095E5805-5CDD-FA77-0AB7-CA8735D55F68}"/>
              </a:ext>
            </a:extLst>
          </p:cNvPr>
          <p:cNvSpPr>
            <a:spLocks noGrp="1"/>
          </p:cNvSpPr>
          <p:nvPr>
            <p:ph sz="quarter" idx="13"/>
          </p:nvPr>
        </p:nvSpPr>
        <p:spPr>
          <a:xfrm>
            <a:off x="674556" y="4527030"/>
            <a:ext cx="10603043" cy="1843790"/>
          </a:xfrm>
        </p:spPr>
        <p:txBody>
          <a:bodyPr>
            <a:noAutofit/>
          </a:bodyPr>
          <a:lstStyle/>
          <a:p>
            <a:pPr marL="0" indent="0">
              <a:buNone/>
            </a:pPr>
            <a:r>
              <a:rPr lang="en-IN" sz="2800" b="1" i="1" u="sng" cap="none">
                <a:solidFill>
                  <a:schemeClr val="accent2">
                    <a:lumMod val="75000"/>
                  </a:schemeClr>
                </a:solidFill>
              </a:rPr>
              <a:t>8. ADMIN PANEL</a:t>
            </a:r>
            <a:br>
              <a:rPr lang="en-IN" sz="2800" cap="none"/>
            </a:br>
            <a:r>
              <a:rPr lang="en-IN" sz="2800" b="1" cap="none"/>
              <a:t>Purpose: </a:t>
            </a:r>
            <a:r>
              <a:rPr lang="en-IN" sz="2800" cap="none"/>
              <a:t>Add/Delete/Update Food Items, View Sales Reports.</a:t>
            </a:r>
            <a:br>
              <a:rPr lang="en-IN" sz="2800" cap="none"/>
            </a:br>
            <a:r>
              <a:rPr lang="en-IN" sz="2800" b="1" cap="none"/>
              <a:t>Data Structure : </a:t>
            </a:r>
            <a:r>
              <a:rPr lang="en-IN" sz="2800" cap="none"/>
              <a:t>linked Lists Or Arrays . File Handling For Permanent Changes.</a:t>
            </a:r>
            <a:endParaRPr lang="en-IN" sz="2800"/>
          </a:p>
        </p:txBody>
      </p:sp>
    </p:spTree>
    <p:extLst>
      <p:ext uri="{BB962C8B-B14F-4D97-AF65-F5344CB8AC3E}">
        <p14:creationId xmlns:p14="http://schemas.microsoft.com/office/powerpoint/2010/main" val="3225543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25FFD-9408-B0F6-F682-68CD64C28B1B}"/>
              </a:ext>
            </a:extLst>
          </p:cNvPr>
          <p:cNvSpPr>
            <a:spLocks noGrp="1"/>
          </p:cNvSpPr>
          <p:nvPr>
            <p:ph type="title"/>
          </p:nvPr>
        </p:nvSpPr>
        <p:spPr>
          <a:xfrm>
            <a:off x="913775" y="1"/>
            <a:ext cx="10364451" cy="1469035"/>
          </a:xfrm>
        </p:spPr>
        <p:txBody>
          <a:bodyPr>
            <a:normAutofit/>
          </a:bodyPr>
          <a:lstStyle/>
          <a:p>
            <a:r>
              <a:rPr lang="en-US" sz="4000" b="1" i="1" u="sng">
                <a:solidFill>
                  <a:srgbClr val="00B050"/>
                </a:solidFill>
                <a:effectLst>
                  <a:outerShdw blurRad="38100" dist="38100" dir="2700000" algn="tl">
                    <a:srgbClr val="000000">
                      <a:alpha val="43137"/>
                    </a:srgbClr>
                  </a:outerShdw>
                </a:effectLst>
              </a:rPr>
              <a:t>Advantages of online food ordering</a:t>
            </a:r>
            <a:endParaRPr lang="en-IN" sz="4000" b="1" i="1" u="sng">
              <a:solidFill>
                <a:srgbClr val="00B05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B35C5B83-CB96-1253-717D-E25420B01A71}"/>
              </a:ext>
            </a:extLst>
          </p:cNvPr>
          <p:cNvSpPr>
            <a:spLocks noGrp="1"/>
          </p:cNvSpPr>
          <p:nvPr>
            <p:ph sz="quarter" idx="13"/>
          </p:nvPr>
        </p:nvSpPr>
        <p:spPr>
          <a:xfrm>
            <a:off x="913774" y="1199213"/>
            <a:ext cx="10363826" cy="5141625"/>
          </a:xfrm>
        </p:spPr>
        <p:txBody>
          <a:bodyPr>
            <a:normAutofit lnSpcReduction="10000"/>
          </a:bodyPr>
          <a:lstStyle/>
          <a:p>
            <a:pPr>
              <a:buFont typeface="Wingdings" panose="05000000000000000000" pitchFamily="2" charset="2"/>
              <a:buChar char="q"/>
            </a:pPr>
            <a:endParaRPr lang="en-US"/>
          </a:p>
          <a:p>
            <a:pPr marL="0" indent="0">
              <a:buNone/>
            </a:pPr>
            <a:r>
              <a:rPr lang="en-US" sz="2400" b="1" i="1" u="sng" cap="none"/>
              <a:t>1.Convenience:</a:t>
            </a:r>
            <a:r>
              <a:rPr lang="en-US" sz="2400" i="1" cap="none"/>
              <a:t> Customers Can Browse Menus, Place Orders, And Make Payments From Anywhere, At Any Time.</a:t>
            </a:r>
          </a:p>
          <a:p>
            <a:pPr marL="0" indent="0">
              <a:buNone/>
            </a:pPr>
            <a:r>
              <a:rPr lang="en-US" sz="2400" b="1" i="1" cap="none"/>
              <a:t>2. </a:t>
            </a:r>
            <a:r>
              <a:rPr lang="en-US" sz="2400" b="1" i="1" u="sng" cap="none"/>
              <a:t>Time-saving</a:t>
            </a:r>
            <a:r>
              <a:rPr lang="en-US" sz="2400" i="1" u="sng" cap="none"/>
              <a:t>:</a:t>
            </a:r>
            <a:r>
              <a:rPr lang="en-US" sz="2400" i="1" cap="none"/>
              <a:t> Ordering Food Online Is Faster Than Traditional Methods Like Phone Calls Or In-person Visits.</a:t>
            </a:r>
          </a:p>
          <a:p>
            <a:pPr marL="0" indent="0">
              <a:buNone/>
            </a:pPr>
            <a:r>
              <a:rPr lang="en-US" sz="2400" b="1" i="1" u="sng" cap="none"/>
              <a:t>3.Wider Reach For Restaurants: </a:t>
            </a:r>
            <a:r>
              <a:rPr lang="en-US" sz="2400" i="1" cap="none"/>
              <a:t>Restaurants Can Attract More Customers Beyond Their Immediate Locality.</a:t>
            </a:r>
          </a:p>
          <a:p>
            <a:pPr marL="0" indent="0">
              <a:buNone/>
            </a:pPr>
            <a:r>
              <a:rPr lang="en-US" sz="2400" b="1" i="1" u="sng" cap="none"/>
              <a:t>4.Order Accuracy: </a:t>
            </a:r>
            <a:r>
              <a:rPr lang="en-US" sz="2400" i="1" cap="none"/>
              <a:t>Reduces Human Error As Orders Are Placed Digitally By Customers Themselves.</a:t>
            </a:r>
          </a:p>
          <a:p>
            <a:pPr marL="0" indent="0">
              <a:buNone/>
            </a:pPr>
            <a:r>
              <a:rPr lang="en-US" sz="2400" b="1" i="1" u="sng" cap="none"/>
              <a:t>5.Increased Efficiency</a:t>
            </a:r>
            <a:r>
              <a:rPr lang="en-US" sz="2400" i="1" cap="none"/>
              <a:t>: Streamlines Operations For Restaurants By Managing Orders, Inventory, And Delivery Logistics More Effectively.</a:t>
            </a:r>
            <a:endParaRPr lang="en-IN" sz="2400" i="1" cap="none"/>
          </a:p>
        </p:txBody>
      </p:sp>
    </p:spTree>
    <p:extLst>
      <p:ext uri="{BB962C8B-B14F-4D97-AF65-F5344CB8AC3E}">
        <p14:creationId xmlns:p14="http://schemas.microsoft.com/office/powerpoint/2010/main" val="9997051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FF75E-3B86-B3DE-1F08-51082F04B651}"/>
              </a:ext>
            </a:extLst>
          </p:cNvPr>
          <p:cNvSpPr>
            <a:spLocks noGrp="1"/>
          </p:cNvSpPr>
          <p:nvPr>
            <p:ph type="title"/>
          </p:nvPr>
        </p:nvSpPr>
        <p:spPr>
          <a:xfrm>
            <a:off x="913774" y="618517"/>
            <a:ext cx="10364451" cy="2810483"/>
          </a:xfrm>
        </p:spPr>
        <p:txBody>
          <a:bodyPr>
            <a:normAutofit/>
          </a:bodyPr>
          <a:lstStyle/>
          <a:p>
            <a:pPr algn="l"/>
            <a:r>
              <a:rPr lang="en-US" sz="2400" i="1" cap="none"/>
              <a:t>6. </a:t>
            </a:r>
            <a:r>
              <a:rPr lang="en-US" sz="2400" b="1" i="1" u="sng" cap="none"/>
              <a:t>Data And Analytics: </a:t>
            </a:r>
            <a:r>
              <a:rPr lang="en-US" sz="2400" i="1" cap="none"/>
              <a:t>Enables Restaurants To Collect Customer Data For Targeted Marketing, Trend Analysis, And Improving Services.</a:t>
            </a:r>
            <a:br>
              <a:rPr lang="en-US" sz="2400" i="1" cap="none"/>
            </a:br>
            <a:br>
              <a:rPr lang="en-US" sz="2400" i="1" cap="none"/>
            </a:br>
            <a:br>
              <a:rPr lang="en-US" sz="2400" i="1" cap="none"/>
            </a:br>
            <a:r>
              <a:rPr lang="en-US" sz="2400" b="1" i="1" u="sng" cap="none"/>
              <a:t> 7.Multiple Payment Options: </a:t>
            </a:r>
            <a:r>
              <a:rPr lang="en-US" sz="2400" i="1" cap="none"/>
              <a:t>Offers Flexibility With Digital Wallets, Credit/Debit Cards, And Cash On Delivery</a:t>
            </a:r>
            <a:endParaRPr lang="en-IN" sz="2400" i="1" cap="none"/>
          </a:p>
        </p:txBody>
      </p:sp>
      <p:sp>
        <p:nvSpPr>
          <p:cNvPr id="3" name="Content Placeholder 2">
            <a:extLst>
              <a:ext uri="{FF2B5EF4-FFF2-40B4-BE49-F238E27FC236}">
                <a16:creationId xmlns:a16="http://schemas.microsoft.com/office/drawing/2014/main" id="{02D409E0-4E0F-CF9A-028D-E522B8963507}"/>
              </a:ext>
            </a:extLst>
          </p:cNvPr>
          <p:cNvSpPr>
            <a:spLocks noGrp="1"/>
          </p:cNvSpPr>
          <p:nvPr>
            <p:ph sz="quarter" idx="13"/>
          </p:nvPr>
        </p:nvSpPr>
        <p:spPr>
          <a:xfrm>
            <a:off x="913774" y="3537679"/>
            <a:ext cx="10363826" cy="2253520"/>
          </a:xfrm>
        </p:spPr>
        <p:txBody>
          <a:bodyPr>
            <a:noAutofit/>
          </a:bodyPr>
          <a:lstStyle/>
          <a:p>
            <a:pPr marL="0" indent="0">
              <a:buNone/>
            </a:pPr>
            <a:r>
              <a:rPr lang="en-US" sz="2400" b="1" i="1" u="sng" cap="none"/>
              <a:t>8. Improved Customer Experience</a:t>
            </a:r>
            <a:r>
              <a:rPr lang="en-US" sz="2400" i="1" cap="none"/>
              <a:t>: Features Like Order Tracking, Reviews, And Loyalty Rewards Enhance Satisfaction.</a:t>
            </a:r>
          </a:p>
          <a:p>
            <a:pPr marL="0" indent="0">
              <a:buNone/>
            </a:pPr>
            <a:endParaRPr lang="en-US" sz="2400" i="1" cap="none"/>
          </a:p>
          <a:p>
            <a:pPr marL="0" indent="0">
              <a:buNone/>
            </a:pPr>
            <a:r>
              <a:rPr lang="en-US" sz="2400" b="1" i="1" u="sng" cap="none"/>
              <a:t>9. Cost-effective Marketing</a:t>
            </a:r>
            <a:r>
              <a:rPr lang="en-US" sz="2400" i="1" cap="none"/>
              <a:t>: Promotions And Discounts Can Be Easily Managed Through The Platform.10. Environmentally Friendly: Reduces Paper Usage Through Digital Receipts And Menus.</a:t>
            </a:r>
            <a:endParaRPr lang="en-IN" sz="2400" i="1" cap="none"/>
          </a:p>
        </p:txBody>
      </p:sp>
    </p:spTree>
    <p:extLst>
      <p:ext uri="{BB962C8B-B14F-4D97-AF65-F5344CB8AC3E}">
        <p14:creationId xmlns:p14="http://schemas.microsoft.com/office/powerpoint/2010/main" val="22194969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F821D-BE99-13FC-7082-00AA895EB9DA}"/>
              </a:ext>
            </a:extLst>
          </p:cNvPr>
          <p:cNvSpPr>
            <a:spLocks noGrp="1"/>
          </p:cNvSpPr>
          <p:nvPr>
            <p:ph type="title"/>
          </p:nvPr>
        </p:nvSpPr>
        <p:spPr>
          <a:xfrm>
            <a:off x="913775" y="1"/>
            <a:ext cx="10364451" cy="1139251"/>
          </a:xfrm>
        </p:spPr>
        <p:txBody>
          <a:bodyPr>
            <a:normAutofit/>
          </a:bodyPr>
          <a:lstStyle/>
          <a:p>
            <a:r>
              <a:rPr lang="en-US" sz="6000" b="1" i="1" spc="600">
                <a:solidFill>
                  <a:schemeClr val="accent4">
                    <a:lumMod val="50000"/>
                  </a:schemeClr>
                </a:solidFill>
              </a:rPr>
              <a:t>Output image</a:t>
            </a:r>
          </a:p>
        </p:txBody>
      </p:sp>
      <p:pic>
        <p:nvPicPr>
          <p:cNvPr id="5" name="Content Placeholder 4">
            <a:extLst>
              <a:ext uri="{FF2B5EF4-FFF2-40B4-BE49-F238E27FC236}">
                <a16:creationId xmlns:a16="http://schemas.microsoft.com/office/drawing/2014/main" id="{CDDC9EEE-8FFF-00B8-7E17-2A722F797C52}"/>
              </a:ext>
            </a:extLst>
          </p:cNvPr>
          <p:cNvPicPr>
            <a:picLocks noGrp="1" noChangeAspect="1"/>
          </p:cNvPicPr>
          <p:nvPr>
            <p:ph sz="quarter" idx="13"/>
          </p:nvPr>
        </p:nvPicPr>
        <p:blipFill>
          <a:blip r:embed="rId2"/>
          <a:stretch>
            <a:fillRect/>
          </a:stretch>
        </p:blipFill>
        <p:spPr>
          <a:xfrm>
            <a:off x="3207895" y="1139252"/>
            <a:ext cx="5396459" cy="5718747"/>
          </a:xfrm>
        </p:spPr>
      </p:pic>
    </p:spTree>
    <p:extLst>
      <p:ext uri="{BB962C8B-B14F-4D97-AF65-F5344CB8AC3E}">
        <p14:creationId xmlns:p14="http://schemas.microsoft.com/office/powerpoint/2010/main" val="2677441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AAE1E-40CD-E78F-315C-AE375CE059AD}"/>
              </a:ext>
            </a:extLst>
          </p:cNvPr>
          <p:cNvSpPr>
            <a:spLocks noGrp="1"/>
          </p:cNvSpPr>
          <p:nvPr>
            <p:ph type="title"/>
          </p:nvPr>
        </p:nvSpPr>
        <p:spPr>
          <a:xfrm>
            <a:off x="913775" y="1"/>
            <a:ext cx="10364451" cy="1349114"/>
          </a:xfrm>
        </p:spPr>
        <p:txBody>
          <a:bodyPr>
            <a:normAutofit/>
          </a:bodyPr>
          <a:lstStyle/>
          <a:p>
            <a:r>
              <a:rPr lang="en-US" sz="4000" b="1" i="1" u="sng" spc="600">
                <a:solidFill>
                  <a:schemeClr val="accent1">
                    <a:lumMod val="75000"/>
                  </a:schemeClr>
                </a:solidFill>
                <a:effectLst>
                  <a:outerShdw blurRad="38100" dist="38100" dir="2700000" algn="tl">
                    <a:srgbClr val="000000">
                      <a:alpha val="43137"/>
                    </a:srgbClr>
                  </a:outerShdw>
                </a:effectLst>
              </a:rPr>
              <a:t>conclusion</a:t>
            </a:r>
            <a:endParaRPr lang="en-IN" sz="4000" b="1" i="1" u="sng" spc="600">
              <a:solidFill>
                <a:schemeClr val="accent1">
                  <a:lumMod val="75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C9AD85FC-5BF6-77C4-9792-8E9ED8395F22}"/>
              </a:ext>
            </a:extLst>
          </p:cNvPr>
          <p:cNvSpPr>
            <a:spLocks noGrp="1"/>
          </p:cNvSpPr>
          <p:nvPr>
            <p:ph sz="quarter" idx="13"/>
          </p:nvPr>
        </p:nvSpPr>
        <p:spPr>
          <a:xfrm>
            <a:off x="194872" y="1154243"/>
            <a:ext cx="11692328" cy="5336497"/>
          </a:xfrm>
        </p:spPr>
        <p:txBody>
          <a:bodyPr>
            <a:noAutofit/>
          </a:bodyPr>
          <a:lstStyle/>
          <a:p>
            <a:pPr>
              <a:buFont typeface="Wingdings" panose="05000000000000000000" pitchFamily="2" charset="2"/>
              <a:buChar char="Ø"/>
            </a:pPr>
            <a:r>
              <a:rPr lang="en-US" sz="2400" i="1" cap="none" spc="-150"/>
              <a:t>The Online Food Ordering System Significantly Streamlines The Food Ordering Process By Offering A Convenient, Efficient, And User-friendly Platform For Both Customers And Restaurant Administrators. Through The Implementation Of Core Modules Such As Menu Browsing, Order Placement, Billing, And User Management, The System Demonstrates How Automation Can Reduce Manual Errors, Enhance Customer Satisfaction, And Improve Overall Business Operations .</a:t>
            </a:r>
          </a:p>
          <a:p>
            <a:pPr>
              <a:buFont typeface="Wingdings" panose="05000000000000000000" pitchFamily="2" charset="2"/>
              <a:buChar char="Ø"/>
            </a:pPr>
            <a:r>
              <a:rPr lang="en-US" sz="2400" i="1" cap="none" spc="-150"/>
              <a:t>This Project Highlights The Practical Application Of C Programming In Developing Real-world Systems, Emphasizing Modular Design, File Handling, And User Interaction. While The Current System Provides Essential Functionality, It Also Lays The Foundation For Future Enhancements Such As Online Payment Integration, Delivery Tracking, And A Graphical User Interface .</a:t>
            </a:r>
          </a:p>
          <a:p>
            <a:pPr>
              <a:buFont typeface="Wingdings" panose="05000000000000000000" pitchFamily="2" charset="2"/>
              <a:buChar char="Ø"/>
            </a:pPr>
            <a:r>
              <a:rPr lang="en-US" sz="2400" i="1" cap="none" spc="-150"/>
              <a:t>Overall, The Project Successfully Meets Its Objectives And Serves As A Robust Base For Further Development Into A Full-featured Commercial Application.</a:t>
            </a:r>
            <a:endParaRPr lang="en-IN" sz="2400" i="1" cap="none" spc="-150"/>
          </a:p>
        </p:txBody>
      </p:sp>
    </p:spTree>
    <p:extLst>
      <p:ext uri="{BB962C8B-B14F-4D97-AF65-F5344CB8AC3E}">
        <p14:creationId xmlns:p14="http://schemas.microsoft.com/office/powerpoint/2010/main" val="991553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65D71-51F9-ED71-6A2B-1E3152708752}"/>
              </a:ext>
            </a:extLst>
          </p:cNvPr>
          <p:cNvSpPr>
            <a:spLocks noGrp="1"/>
          </p:cNvSpPr>
          <p:nvPr>
            <p:ph type="title"/>
          </p:nvPr>
        </p:nvSpPr>
        <p:spPr/>
        <p:txBody>
          <a:bodyPr>
            <a:normAutofit fontScale="90000"/>
          </a:bodyPr>
          <a:lstStyle/>
          <a:p>
            <a:br>
              <a:rPr lang="en-US" sz="9600" b="1" i="1" cap="none" spc="600">
                <a:solidFill>
                  <a:schemeClr val="tx2">
                    <a:lumMod val="40000"/>
                    <a:lumOff val="60000"/>
                  </a:schemeClr>
                </a:solidFill>
                <a:effectLst>
                  <a:outerShdw blurRad="38100" dist="38100" dir="2700000" algn="tl">
                    <a:srgbClr val="000000">
                      <a:alpha val="43137"/>
                    </a:srgbClr>
                  </a:outerShdw>
                </a:effectLst>
              </a:rPr>
            </a:br>
            <a:br>
              <a:rPr lang="en-US" sz="9600" b="1" i="1" cap="none" spc="600">
                <a:solidFill>
                  <a:schemeClr val="tx2">
                    <a:lumMod val="40000"/>
                    <a:lumOff val="60000"/>
                  </a:schemeClr>
                </a:solidFill>
                <a:effectLst>
                  <a:outerShdw blurRad="38100" dist="38100" dir="2700000" algn="tl">
                    <a:srgbClr val="000000">
                      <a:alpha val="43137"/>
                    </a:srgbClr>
                  </a:outerShdw>
                </a:effectLst>
              </a:rPr>
            </a:br>
            <a:br>
              <a:rPr lang="en-US" sz="9600" b="1" i="1" cap="none" spc="600">
                <a:solidFill>
                  <a:schemeClr val="tx2">
                    <a:lumMod val="40000"/>
                    <a:lumOff val="60000"/>
                  </a:schemeClr>
                </a:solidFill>
                <a:effectLst>
                  <a:outerShdw blurRad="38100" dist="38100" dir="2700000" algn="tl">
                    <a:srgbClr val="000000">
                      <a:alpha val="43137"/>
                    </a:srgbClr>
                  </a:outerShdw>
                </a:effectLst>
              </a:rPr>
            </a:br>
            <a:r>
              <a:rPr lang="en-US" sz="10700" b="1" i="1" cap="none" spc="600">
                <a:solidFill>
                  <a:schemeClr val="accent2">
                    <a:lumMod val="50000"/>
                  </a:schemeClr>
                </a:solidFill>
                <a:effectLst>
                  <a:outerShdw blurRad="38100" dist="38100" dir="2700000" algn="tl">
                    <a:srgbClr val="000000">
                      <a:alpha val="43137"/>
                    </a:srgbClr>
                  </a:outerShdw>
                </a:effectLst>
              </a:rPr>
              <a:t>THANK YOU</a:t>
            </a:r>
            <a:endParaRPr lang="en-IN" sz="10700" b="1" i="1" cap="none" spc="600">
              <a:solidFill>
                <a:schemeClr val="accent2">
                  <a:lumMod val="5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33422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36180-9517-6B13-6EC8-9BDF7AB90FE4}"/>
              </a:ext>
            </a:extLst>
          </p:cNvPr>
          <p:cNvSpPr>
            <a:spLocks noGrp="1"/>
          </p:cNvSpPr>
          <p:nvPr>
            <p:ph type="title"/>
          </p:nvPr>
        </p:nvSpPr>
        <p:spPr>
          <a:xfrm>
            <a:off x="913775" y="1"/>
            <a:ext cx="10364451" cy="959370"/>
          </a:xfrm>
        </p:spPr>
        <p:txBody>
          <a:bodyPr>
            <a:normAutofit/>
          </a:bodyPr>
          <a:lstStyle/>
          <a:p>
            <a:r>
              <a:rPr lang="en-US" sz="4800" b="1" i="1">
                <a:solidFill>
                  <a:schemeClr val="accent1">
                    <a:lumMod val="50000"/>
                  </a:schemeClr>
                </a:solidFill>
              </a:rPr>
              <a:t>Introduction on project</a:t>
            </a:r>
            <a:endParaRPr lang="en-IN" sz="4800" b="1" i="1">
              <a:solidFill>
                <a:schemeClr val="accent1">
                  <a:lumMod val="50000"/>
                </a:schemeClr>
              </a:solidFill>
            </a:endParaRPr>
          </a:p>
        </p:txBody>
      </p:sp>
      <p:sp>
        <p:nvSpPr>
          <p:cNvPr id="3" name="Content Placeholder 2">
            <a:extLst>
              <a:ext uri="{FF2B5EF4-FFF2-40B4-BE49-F238E27FC236}">
                <a16:creationId xmlns:a16="http://schemas.microsoft.com/office/drawing/2014/main" id="{53A3B95B-2171-C42E-A4A7-6014F169C83D}"/>
              </a:ext>
            </a:extLst>
          </p:cNvPr>
          <p:cNvSpPr>
            <a:spLocks noGrp="1"/>
          </p:cNvSpPr>
          <p:nvPr>
            <p:ph sz="quarter" idx="13"/>
          </p:nvPr>
        </p:nvSpPr>
        <p:spPr>
          <a:xfrm>
            <a:off x="149902" y="809469"/>
            <a:ext cx="11902190" cy="6048532"/>
          </a:xfrm>
        </p:spPr>
        <p:txBody>
          <a:bodyPr>
            <a:noAutofit/>
          </a:bodyPr>
          <a:lstStyle/>
          <a:p>
            <a:r>
              <a:rPr lang="en-US" sz="1800" b="1" i="1" cap="none"/>
              <a:t>In Today's Fast-paced Digital World, Online Food Ordering Systems Have Revolutionized The Way People Access And Enjoy Their Favorite Meals. These Systems Offer A Convenient Platform For Customers To Browse Restaurant Menus, Place Orders, And Make Payments—all From The Comfort Of Their Homes Or Workplaces. As The Demand For Contactless Services And Instant Gratification Continues To Grow, Such Systems Have Become Essential Tools For Both Customers And Food Service Providers. The Online Food Ordering System Is A Software Application Developed To Streamline The Food Ordering Process By Automating Various Tasks Such As Order Placement, Menu Management, And Order Tracking. It Bridges The Gap Between Restaurants And Customers By Offering A User-friendly Interface, Efficient Data Handling, And Real-time Order Processing. This System Not Only Enhances Customer Satisfaction But Also Helps Restaurants Manage Their Operations More Effectively, Reduce Human Errors, And Increase Revenue</a:t>
            </a:r>
            <a:r>
              <a:rPr lang="en-US" sz="1600" b="1" i="1"/>
              <a:t>.</a:t>
            </a:r>
            <a:endParaRPr lang="en-IN" sz="1600" b="1" i="1"/>
          </a:p>
        </p:txBody>
      </p:sp>
      <p:pic>
        <p:nvPicPr>
          <p:cNvPr id="14" name="Picture 13">
            <a:extLst>
              <a:ext uri="{FF2B5EF4-FFF2-40B4-BE49-F238E27FC236}">
                <a16:creationId xmlns:a16="http://schemas.microsoft.com/office/drawing/2014/main" id="{1CE3B49D-74ED-24E1-05CC-90ED24DC9DD2}"/>
              </a:ext>
            </a:extLst>
          </p:cNvPr>
          <p:cNvPicPr>
            <a:picLocks noChangeAspect="1"/>
          </p:cNvPicPr>
          <p:nvPr/>
        </p:nvPicPr>
        <p:blipFill>
          <a:blip r:embed="rId2"/>
          <a:stretch>
            <a:fillRect/>
          </a:stretch>
        </p:blipFill>
        <p:spPr>
          <a:xfrm>
            <a:off x="5636301" y="3582648"/>
            <a:ext cx="5741233" cy="3170419"/>
          </a:xfrm>
          <a:prstGeom prst="rect">
            <a:avLst/>
          </a:prstGeom>
        </p:spPr>
      </p:pic>
      <p:pic>
        <p:nvPicPr>
          <p:cNvPr id="16" name="Picture 15">
            <a:extLst>
              <a:ext uri="{FF2B5EF4-FFF2-40B4-BE49-F238E27FC236}">
                <a16:creationId xmlns:a16="http://schemas.microsoft.com/office/drawing/2014/main" id="{14B8B386-43D6-0F08-A29D-757086A5EA46}"/>
              </a:ext>
            </a:extLst>
          </p:cNvPr>
          <p:cNvPicPr>
            <a:picLocks noChangeAspect="1"/>
          </p:cNvPicPr>
          <p:nvPr/>
        </p:nvPicPr>
        <p:blipFill>
          <a:blip r:embed="rId3"/>
          <a:stretch>
            <a:fillRect/>
          </a:stretch>
        </p:blipFill>
        <p:spPr>
          <a:xfrm>
            <a:off x="1049312" y="3582648"/>
            <a:ext cx="3912432" cy="3170419"/>
          </a:xfrm>
          <a:prstGeom prst="rect">
            <a:avLst/>
          </a:prstGeom>
        </p:spPr>
      </p:pic>
    </p:spTree>
    <p:extLst>
      <p:ext uri="{BB962C8B-B14F-4D97-AF65-F5344CB8AC3E}">
        <p14:creationId xmlns:p14="http://schemas.microsoft.com/office/powerpoint/2010/main" val="3130295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9D511-B4C2-B4BF-EE25-095208E9BB27}"/>
              </a:ext>
            </a:extLst>
          </p:cNvPr>
          <p:cNvSpPr>
            <a:spLocks noGrp="1"/>
          </p:cNvSpPr>
          <p:nvPr>
            <p:ph type="title"/>
          </p:nvPr>
        </p:nvSpPr>
        <p:spPr>
          <a:xfrm>
            <a:off x="913775" y="0"/>
            <a:ext cx="10364451" cy="1678897"/>
          </a:xfrm>
        </p:spPr>
        <p:txBody>
          <a:bodyPr>
            <a:normAutofit/>
          </a:bodyPr>
          <a:lstStyle/>
          <a:p>
            <a:r>
              <a:rPr lang="en-US" sz="6600" b="1" i="1" u="sng" spc="600">
                <a:solidFill>
                  <a:schemeClr val="tx2">
                    <a:lumMod val="50000"/>
                  </a:schemeClr>
                </a:solidFill>
                <a:effectLst>
                  <a:outerShdw blurRad="38100" dist="38100" dir="2700000" algn="tl">
                    <a:srgbClr val="000000">
                      <a:alpha val="43137"/>
                    </a:srgbClr>
                  </a:outerShdw>
                </a:effectLst>
              </a:rPr>
              <a:t>Previous</a:t>
            </a:r>
            <a:r>
              <a:rPr lang="en-US" sz="6600" b="1" i="1" spc="600">
                <a:solidFill>
                  <a:schemeClr val="tx2">
                    <a:lumMod val="50000"/>
                  </a:schemeClr>
                </a:solidFill>
                <a:effectLst>
                  <a:outerShdw blurRad="38100" dist="38100" dir="2700000" algn="tl">
                    <a:srgbClr val="000000">
                      <a:alpha val="43137"/>
                    </a:srgbClr>
                  </a:outerShdw>
                </a:effectLst>
              </a:rPr>
              <a:t> </a:t>
            </a:r>
            <a:r>
              <a:rPr lang="en-US" sz="6600" b="1" i="1" u="sng" spc="600">
                <a:solidFill>
                  <a:schemeClr val="tx2">
                    <a:lumMod val="50000"/>
                  </a:schemeClr>
                </a:solidFill>
                <a:effectLst>
                  <a:outerShdw blurRad="38100" dist="38100" dir="2700000" algn="tl">
                    <a:srgbClr val="000000">
                      <a:alpha val="43137"/>
                    </a:srgbClr>
                  </a:outerShdw>
                </a:effectLst>
              </a:rPr>
              <a:t>projects</a:t>
            </a:r>
            <a:endParaRPr lang="en-IN" sz="6600" b="1" i="1" u="sng" spc="600">
              <a:solidFill>
                <a:schemeClr val="tx2">
                  <a:lumMod val="50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5D96B935-A952-CA44-7C54-4F9020ADD3DB}"/>
              </a:ext>
            </a:extLst>
          </p:cNvPr>
          <p:cNvSpPr>
            <a:spLocks noGrp="1"/>
          </p:cNvSpPr>
          <p:nvPr>
            <p:ph sz="quarter" idx="13"/>
          </p:nvPr>
        </p:nvSpPr>
        <p:spPr>
          <a:xfrm>
            <a:off x="239842" y="1903750"/>
            <a:ext cx="11812249" cy="4954249"/>
          </a:xfrm>
        </p:spPr>
        <p:txBody>
          <a:bodyPr>
            <a:normAutofit/>
          </a:bodyPr>
          <a:lstStyle/>
          <a:p>
            <a:pPr>
              <a:buFont typeface="Wingdings" panose="05000000000000000000" pitchFamily="2" charset="2"/>
              <a:buChar char="Ø"/>
            </a:pPr>
            <a:r>
              <a:rPr lang="en-IN" sz="4000" b="1" i="1" cap="none" spc="300">
                <a:solidFill>
                  <a:schemeClr val="accent3">
                    <a:lumMod val="50000"/>
                  </a:schemeClr>
                </a:solidFill>
              </a:rPr>
              <a:t>Console-based Online Food Ordering System</a:t>
            </a:r>
          </a:p>
          <a:p>
            <a:pPr>
              <a:buFont typeface="Wingdings" panose="05000000000000000000" pitchFamily="2" charset="2"/>
              <a:buChar char="Ø"/>
            </a:pPr>
            <a:r>
              <a:rPr lang="en-IN" sz="4000" b="1" i="1" cap="none" spc="300">
                <a:solidFill>
                  <a:schemeClr val="accent3">
                    <a:lumMod val="50000"/>
                  </a:schemeClr>
                </a:solidFill>
              </a:rPr>
              <a:t> Online Food Ordering System With </a:t>
            </a:r>
            <a:r>
              <a:rPr lang="en-IN" sz="4000" b="1" i="1" cap="none" spc="300" err="1">
                <a:solidFill>
                  <a:schemeClr val="accent3">
                    <a:lumMod val="50000"/>
                  </a:schemeClr>
                </a:solidFill>
              </a:rPr>
              <a:t>FileHandling</a:t>
            </a:r>
            <a:endParaRPr lang="en-IN" sz="4000" b="1" i="1" cap="none" spc="300">
              <a:solidFill>
                <a:schemeClr val="accent3">
                  <a:lumMod val="50000"/>
                </a:schemeClr>
              </a:solidFill>
            </a:endParaRPr>
          </a:p>
          <a:p>
            <a:pPr>
              <a:buFont typeface="Wingdings" panose="05000000000000000000" pitchFamily="2" charset="2"/>
              <a:buChar char="Ø"/>
            </a:pPr>
            <a:r>
              <a:rPr lang="en-IN" sz="4000" b="1" i="1" cap="none" spc="300">
                <a:solidFill>
                  <a:schemeClr val="accent3">
                    <a:lumMod val="50000"/>
                  </a:schemeClr>
                </a:solidFill>
              </a:rPr>
              <a:t> Multi-restaurant Food Ordering System</a:t>
            </a:r>
          </a:p>
          <a:p>
            <a:pPr>
              <a:buFont typeface="Wingdings" panose="05000000000000000000" pitchFamily="2" charset="2"/>
              <a:buChar char="Ø"/>
            </a:pPr>
            <a:r>
              <a:rPr lang="en-US" sz="4000" b="1" i="1" cap="none" spc="300">
                <a:solidFill>
                  <a:schemeClr val="accent3">
                    <a:lumMod val="50000"/>
                  </a:schemeClr>
                </a:solidFill>
              </a:rPr>
              <a:t> Admin &amp; Customer Panel System</a:t>
            </a:r>
          </a:p>
          <a:p>
            <a:endParaRPr lang="en-IN" sz="2400" b="1" i="1" u="sng"/>
          </a:p>
        </p:txBody>
      </p:sp>
    </p:spTree>
    <p:extLst>
      <p:ext uri="{BB962C8B-B14F-4D97-AF65-F5344CB8AC3E}">
        <p14:creationId xmlns:p14="http://schemas.microsoft.com/office/powerpoint/2010/main" val="429886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FAC2-6851-171F-EB1E-0EBC4CA021BB}"/>
              </a:ext>
            </a:extLst>
          </p:cNvPr>
          <p:cNvSpPr>
            <a:spLocks noGrp="1"/>
          </p:cNvSpPr>
          <p:nvPr>
            <p:ph type="title"/>
          </p:nvPr>
        </p:nvSpPr>
        <p:spPr>
          <a:xfrm>
            <a:off x="913775" y="1"/>
            <a:ext cx="10364451" cy="959369"/>
          </a:xfrm>
        </p:spPr>
        <p:txBody>
          <a:bodyPr>
            <a:normAutofit/>
          </a:bodyPr>
          <a:lstStyle/>
          <a:p>
            <a:r>
              <a:rPr lang="en-US" sz="4000" b="1" i="1" u="sng" cap="none" spc="600">
                <a:solidFill>
                  <a:schemeClr val="accent2">
                    <a:lumMod val="50000"/>
                  </a:schemeClr>
                </a:solidFill>
                <a:effectLst>
                  <a:outerShdw blurRad="38100" dist="38100" dir="2700000" algn="tl">
                    <a:srgbClr val="000000">
                      <a:alpha val="43137"/>
                    </a:srgbClr>
                  </a:outerShdw>
                </a:effectLst>
              </a:rPr>
              <a:t>TECHNOLOGIES</a:t>
            </a:r>
            <a:endParaRPr lang="en-IN" sz="4000" b="1" i="1" u="sng" cap="none" spc="600">
              <a:solidFill>
                <a:schemeClr val="accent2">
                  <a:lumMod val="50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D52562F5-E0B1-81E9-43FF-C096432F2F07}"/>
              </a:ext>
            </a:extLst>
          </p:cNvPr>
          <p:cNvSpPr>
            <a:spLocks noGrp="1"/>
          </p:cNvSpPr>
          <p:nvPr>
            <p:ph sz="quarter" idx="13"/>
          </p:nvPr>
        </p:nvSpPr>
        <p:spPr>
          <a:xfrm>
            <a:off x="539646" y="674557"/>
            <a:ext cx="11652354" cy="6460761"/>
          </a:xfrm>
        </p:spPr>
        <p:txBody>
          <a:bodyPr>
            <a:noAutofit/>
          </a:bodyPr>
          <a:lstStyle/>
          <a:p>
            <a:pPr marL="0" indent="0">
              <a:buNone/>
            </a:pPr>
            <a:r>
              <a:rPr lang="en-IN" sz="2800" b="1" i="1" u="sng" cap="none">
                <a:solidFill>
                  <a:schemeClr val="accent2">
                    <a:lumMod val="75000"/>
                  </a:schemeClr>
                </a:solidFill>
              </a:rPr>
              <a:t>Language</a:t>
            </a:r>
            <a:r>
              <a:rPr lang="en-IN" sz="2800" b="1" i="1" cap="none">
                <a:solidFill>
                  <a:schemeClr val="accent2">
                    <a:lumMod val="75000"/>
                  </a:schemeClr>
                </a:solidFill>
              </a:rPr>
              <a:t>: C  </a:t>
            </a:r>
          </a:p>
          <a:p>
            <a:pPr marL="0" indent="0">
              <a:buNone/>
            </a:pPr>
            <a:r>
              <a:rPr lang="en-IN" sz="2800" b="1" i="1" u="sng" cap="none">
                <a:solidFill>
                  <a:schemeClr val="accent2">
                    <a:lumMod val="75000"/>
                  </a:schemeClr>
                </a:solidFill>
              </a:rPr>
              <a:t>Data Structures</a:t>
            </a:r>
            <a:r>
              <a:rPr lang="en-IN" sz="2800" b="1" i="1" cap="none">
                <a:solidFill>
                  <a:schemeClr val="accent2">
                    <a:lumMod val="75000"/>
                  </a:schemeClr>
                </a:solidFill>
              </a:rPr>
              <a:t>: Arrays, Linked Lists </a:t>
            </a:r>
          </a:p>
          <a:p>
            <a:pPr marL="0" indent="0">
              <a:buNone/>
            </a:pPr>
            <a:r>
              <a:rPr lang="en-IN" sz="2800" b="1" i="1" u="sng" cap="none">
                <a:solidFill>
                  <a:schemeClr val="accent2">
                    <a:lumMod val="75000"/>
                  </a:schemeClr>
                </a:solidFill>
              </a:rPr>
              <a:t>Features</a:t>
            </a:r>
            <a:r>
              <a:rPr lang="en-IN" sz="2800" b="1" i="1" cap="none">
                <a:solidFill>
                  <a:schemeClr val="accent2">
                    <a:lumMod val="75000"/>
                  </a:schemeClr>
                </a:solidFill>
              </a:rPr>
              <a:t>: Display Menu ,Take Orders , Generate Bill </a:t>
            </a:r>
          </a:p>
          <a:p>
            <a:pPr marL="0" indent="0">
              <a:buNone/>
            </a:pPr>
            <a:r>
              <a:rPr lang="en-IN" sz="2800" b="1" i="1" cap="none">
                <a:solidFill>
                  <a:schemeClr val="accent2">
                    <a:lumMod val="75000"/>
                  </a:schemeClr>
                </a:solidFill>
              </a:rPr>
              <a:t>Use Linked List To Store Multiple Orders Dynamically </a:t>
            </a:r>
          </a:p>
          <a:p>
            <a:pPr marL="0" indent="0">
              <a:buNone/>
            </a:pPr>
            <a:r>
              <a:rPr lang="en-IN" sz="2800" b="1" i="1" u="sng" cap="none">
                <a:solidFill>
                  <a:schemeClr val="accent2">
                    <a:lumMod val="75000"/>
                  </a:schemeClr>
                </a:solidFill>
              </a:rPr>
              <a:t>Files</a:t>
            </a:r>
            <a:r>
              <a:rPr lang="en-IN" sz="2800" b="1" i="1" cap="none">
                <a:solidFill>
                  <a:schemeClr val="accent2">
                    <a:lumMod val="75000"/>
                  </a:schemeClr>
                </a:solidFill>
              </a:rPr>
              <a:t>: Single .C File With Menu Data Hardcoded.</a:t>
            </a:r>
          </a:p>
          <a:p>
            <a:pPr marL="0" indent="0">
              <a:buNone/>
            </a:pPr>
            <a:r>
              <a:rPr lang="en-IN" sz="2800" b="1" i="1" u="sng" cap="none">
                <a:solidFill>
                  <a:schemeClr val="accent2">
                    <a:lumMod val="75000"/>
                  </a:schemeClr>
                </a:solidFill>
              </a:rPr>
              <a:t>Features:</a:t>
            </a:r>
            <a:r>
              <a:rPr lang="en-IN" sz="2800" b="1" i="1" cap="none">
                <a:solidFill>
                  <a:schemeClr val="accent2">
                    <a:lumMod val="75000"/>
                  </a:schemeClr>
                </a:solidFill>
              </a:rPr>
              <a:t> Register/Login Users , View And Edit Orders</a:t>
            </a:r>
          </a:p>
          <a:p>
            <a:pPr marL="0" indent="0">
              <a:buNone/>
            </a:pPr>
            <a:r>
              <a:rPr lang="en-IN" sz="2800" b="1" i="1" cap="none">
                <a:solidFill>
                  <a:schemeClr val="accent2">
                    <a:lumMod val="75000"/>
                  </a:schemeClr>
                </a:solidFill>
              </a:rPr>
              <a:t>Save And Load Menu And Order Data From .Txt Files </a:t>
            </a:r>
          </a:p>
          <a:p>
            <a:pPr marL="0" indent="0">
              <a:buNone/>
            </a:pPr>
            <a:r>
              <a:rPr lang="en-IN" sz="2800" b="1" i="1" u="sng" cap="none">
                <a:solidFill>
                  <a:schemeClr val="accent2">
                    <a:lumMod val="75000"/>
                  </a:schemeClr>
                </a:solidFill>
              </a:rPr>
              <a:t>Files:</a:t>
            </a:r>
            <a:r>
              <a:rPr lang="en-IN" sz="2800" b="1" i="1" cap="none">
                <a:solidFill>
                  <a:schemeClr val="accent2">
                    <a:lumMod val="75000"/>
                  </a:schemeClr>
                </a:solidFill>
              </a:rPr>
              <a:t> Menu . Txt, Orders . Txt , Main . </a:t>
            </a:r>
          </a:p>
          <a:p>
            <a:pPr marL="0" indent="0">
              <a:buNone/>
            </a:pPr>
            <a:r>
              <a:rPr lang="en-IN" sz="2800" b="1" i="1" u="sng" cap="none">
                <a:solidFill>
                  <a:schemeClr val="accent2">
                    <a:lumMod val="75000"/>
                  </a:schemeClr>
                </a:solidFill>
              </a:rPr>
              <a:t>Bonus</a:t>
            </a:r>
            <a:r>
              <a:rPr lang="en-IN" sz="2800" b="1" i="1" cap="none">
                <a:solidFill>
                  <a:schemeClr val="accent2">
                    <a:lumMod val="75000"/>
                  </a:schemeClr>
                </a:solidFill>
              </a:rPr>
              <a:t>: Use Of File Handling Functions Like </a:t>
            </a:r>
            <a:r>
              <a:rPr lang="en-IN" sz="2800" b="1" i="1" cap="none" err="1">
                <a:solidFill>
                  <a:schemeClr val="accent2">
                    <a:lumMod val="75000"/>
                  </a:schemeClr>
                </a:solidFill>
              </a:rPr>
              <a:t>Fopen</a:t>
            </a:r>
            <a:r>
              <a:rPr lang="en-IN" sz="2800" b="1" i="1" cap="none">
                <a:solidFill>
                  <a:schemeClr val="accent2">
                    <a:lumMod val="75000"/>
                  </a:schemeClr>
                </a:solidFill>
              </a:rPr>
              <a:t>() , </a:t>
            </a:r>
            <a:r>
              <a:rPr lang="en-IN" sz="2800" b="1" i="1" cap="none" err="1">
                <a:solidFill>
                  <a:schemeClr val="accent2">
                    <a:lumMod val="75000"/>
                  </a:schemeClr>
                </a:solidFill>
              </a:rPr>
              <a:t>Fscanf</a:t>
            </a:r>
            <a:r>
              <a:rPr lang="en-IN" sz="2800" b="1" i="1" cap="none">
                <a:solidFill>
                  <a:schemeClr val="accent2">
                    <a:lumMod val="75000"/>
                  </a:schemeClr>
                </a:solidFill>
              </a:rPr>
              <a:t>(), </a:t>
            </a:r>
            <a:r>
              <a:rPr lang="en-IN" sz="2800" b="1" i="1" cap="none" err="1">
                <a:solidFill>
                  <a:schemeClr val="accent2">
                    <a:lumMod val="75000"/>
                  </a:schemeClr>
                </a:solidFill>
              </a:rPr>
              <a:t>Fprintf</a:t>
            </a:r>
            <a:r>
              <a:rPr lang="en-IN" sz="2800" b="1" i="1" cap="none">
                <a:solidFill>
                  <a:schemeClr val="accent2">
                    <a:lumMod val="75000"/>
                  </a:schemeClr>
                </a:solidFill>
              </a:rPr>
              <a:t>()</a:t>
            </a:r>
            <a:endParaRPr lang="en-IN" sz="2800" b="1" cap="none">
              <a:solidFill>
                <a:schemeClr val="accent2">
                  <a:lumMod val="75000"/>
                </a:schemeClr>
              </a:solidFill>
            </a:endParaRPr>
          </a:p>
        </p:txBody>
      </p:sp>
    </p:spTree>
    <p:extLst>
      <p:ext uri="{BB962C8B-B14F-4D97-AF65-F5344CB8AC3E}">
        <p14:creationId xmlns:p14="http://schemas.microsoft.com/office/powerpoint/2010/main" val="2215870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73A7D-01D4-6EAC-B326-082939271163}"/>
              </a:ext>
            </a:extLst>
          </p:cNvPr>
          <p:cNvSpPr>
            <a:spLocks noGrp="1"/>
          </p:cNvSpPr>
          <p:nvPr>
            <p:ph type="title"/>
          </p:nvPr>
        </p:nvSpPr>
        <p:spPr>
          <a:xfrm>
            <a:off x="134911" y="254833"/>
            <a:ext cx="12057090" cy="2945568"/>
          </a:xfrm>
        </p:spPr>
        <p:txBody>
          <a:bodyPr>
            <a:normAutofit fontScale="90000"/>
          </a:bodyPr>
          <a:lstStyle/>
          <a:p>
            <a:pPr algn="l"/>
            <a:br>
              <a:rPr lang="en-IN" sz="4400" b="1" i="1" u="sng"/>
            </a:br>
            <a:r>
              <a:rPr lang="en-IN" sz="3100" b="1" i="1" u="sng" cap="none">
                <a:solidFill>
                  <a:schemeClr val="accent2">
                    <a:lumMod val="75000"/>
                  </a:schemeClr>
                </a:solidFill>
              </a:rPr>
              <a:t>Language</a:t>
            </a:r>
            <a:r>
              <a:rPr lang="en-IN" sz="3100" b="1" i="1" cap="none">
                <a:solidFill>
                  <a:schemeClr val="accent2">
                    <a:lumMod val="75000"/>
                  </a:schemeClr>
                </a:solidFill>
              </a:rPr>
              <a:t>: C</a:t>
            </a:r>
            <a:br>
              <a:rPr lang="en-IN" sz="3100" b="1" i="1" cap="none">
                <a:solidFill>
                  <a:schemeClr val="accent2">
                    <a:lumMod val="75000"/>
                  </a:schemeClr>
                </a:solidFill>
              </a:rPr>
            </a:br>
            <a:br>
              <a:rPr lang="en-IN" sz="3100" b="1" i="1" cap="none">
                <a:solidFill>
                  <a:schemeClr val="accent2">
                    <a:lumMod val="75000"/>
                  </a:schemeClr>
                </a:solidFill>
              </a:rPr>
            </a:br>
            <a:r>
              <a:rPr lang="en-IN" sz="3100" b="1" i="1" u="sng" cap="none">
                <a:solidFill>
                  <a:schemeClr val="accent2">
                    <a:lumMod val="75000"/>
                  </a:schemeClr>
                </a:solidFill>
              </a:rPr>
              <a:t>Data Structures</a:t>
            </a:r>
            <a:r>
              <a:rPr lang="en-IN" sz="3100" b="1" i="1" cap="none">
                <a:solidFill>
                  <a:schemeClr val="accent2">
                    <a:lumMod val="75000"/>
                  </a:schemeClr>
                </a:solidFill>
              </a:rPr>
              <a:t>: Arrays, Linked Lists, Queues</a:t>
            </a:r>
            <a:br>
              <a:rPr lang="en-IN" sz="3100" b="1" i="1" cap="none">
                <a:solidFill>
                  <a:schemeClr val="accent2">
                    <a:lumMod val="75000"/>
                  </a:schemeClr>
                </a:solidFill>
              </a:rPr>
            </a:br>
            <a:br>
              <a:rPr lang="en-IN" sz="3100" b="1" i="1" cap="none">
                <a:solidFill>
                  <a:schemeClr val="accent2">
                    <a:lumMod val="75000"/>
                  </a:schemeClr>
                </a:solidFill>
              </a:rPr>
            </a:br>
            <a:r>
              <a:rPr lang="en-IN" sz="3100" b="1" i="1" u="sng" cap="none">
                <a:solidFill>
                  <a:schemeClr val="accent2">
                    <a:lumMod val="75000"/>
                  </a:schemeClr>
                </a:solidFill>
              </a:rPr>
              <a:t>Features</a:t>
            </a:r>
            <a:r>
              <a:rPr lang="en-IN" sz="3100" b="1" i="1" cap="none">
                <a:solidFill>
                  <a:schemeClr val="accent2">
                    <a:lumMod val="75000"/>
                  </a:schemeClr>
                </a:solidFill>
              </a:rPr>
              <a:t> : Multiple Restaurants And Menus , Cart System Using Queues , Bill Generation , Delivery Tracking </a:t>
            </a:r>
            <a:br>
              <a:rPr lang="en-IN" sz="3100" b="1" i="1" cap="none">
                <a:solidFill>
                  <a:schemeClr val="accent2">
                    <a:lumMod val="75000"/>
                  </a:schemeClr>
                </a:solidFill>
              </a:rPr>
            </a:br>
            <a:br>
              <a:rPr lang="en-IN" sz="3100" b="1" i="1" cap="none">
                <a:solidFill>
                  <a:schemeClr val="accent2">
                    <a:lumMod val="75000"/>
                  </a:schemeClr>
                </a:solidFill>
              </a:rPr>
            </a:br>
            <a:r>
              <a:rPr lang="en-IN" sz="3100" b="1" i="1" u="sng" cap="none">
                <a:solidFill>
                  <a:schemeClr val="accent2">
                    <a:lumMod val="75000"/>
                  </a:schemeClr>
                </a:solidFill>
              </a:rPr>
              <a:t>Modular Design</a:t>
            </a:r>
            <a:r>
              <a:rPr lang="en-IN" sz="3100" b="1" i="1" cap="none">
                <a:solidFill>
                  <a:schemeClr val="accent2">
                    <a:lumMod val="75000"/>
                  </a:schemeClr>
                </a:solidFill>
              </a:rPr>
              <a:t>: Separate Functions For Menu, Order, Delivery, Billing.</a:t>
            </a:r>
            <a:br>
              <a:rPr lang="en-IN" sz="3100" b="1" i="1" cap="none">
                <a:solidFill>
                  <a:schemeClr val="accent2">
                    <a:lumMod val="75000"/>
                  </a:schemeClr>
                </a:solidFill>
              </a:rPr>
            </a:br>
            <a:endParaRPr lang="en-US" sz="3100" b="1" i="1" u="sng" cap="none" spc="600">
              <a:solidFill>
                <a:schemeClr val="accent2">
                  <a:lumMod val="75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36E7062-421E-D2A4-626A-B52AB941CF7F}"/>
              </a:ext>
            </a:extLst>
          </p:cNvPr>
          <p:cNvSpPr>
            <a:spLocks noGrp="1"/>
          </p:cNvSpPr>
          <p:nvPr>
            <p:ph sz="quarter" idx="13"/>
          </p:nvPr>
        </p:nvSpPr>
        <p:spPr>
          <a:xfrm>
            <a:off x="134911" y="3657599"/>
            <a:ext cx="12057089" cy="3200399"/>
          </a:xfrm>
        </p:spPr>
        <p:txBody>
          <a:bodyPr>
            <a:normAutofit/>
          </a:bodyPr>
          <a:lstStyle/>
          <a:p>
            <a:pPr marL="0" indent="0">
              <a:buNone/>
            </a:pPr>
            <a:r>
              <a:rPr lang="en-US" sz="2800" b="1" u="sng" cap="none">
                <a:solidFill>
                  <a:schemeClr val="accent2">
                    <a:lumMod val="75000"/>
                  </a:schemeClr>
                </a:solidFill>
              </a:rPr>
              <a:t>Language</a:t>
            </a:r>
            <a:r>
              <a:rPr lang="en-US" sz="2800" b="1" cap="none">
                <a:solidFill>
                  <a:schemeClr val="accent2">
                    <a:lumMod val="75000"/>
                  </a:schemeClr>
                </a:solidFill>
              </a:rPr>
              <a:t>:- C</a:t>
            </a:r>
          </a:p>
          <a:p>
            <a:pPr marL="0" indent="0">
              <a:buNone/>
            </a:pPr>
            <a:r>
              <a:rPr lang="en-US" sz="2800" b="1" u="sng" cap="none">
                <a:solidFill>
                  <a:schemeClr val="accent2">
                    <a:lumMod val="75000"/>
                  </a:schemeClr>
                </a:solidFill>
              </a:rPr>
              <a:t>Data Structures</a:t>
            </a:r>
            <a:r>
              <a:rPr lang="en-US" sz="2800" b="1" cap="none">
                <a:solidFill>
                  <a:schemeClr val="accent2">
                    <a:lumMod val="75000"/>
                  </a:schemeClr>
                </a:solidFill>
              </a:rPr>
              <a:t>: Structures, Linked List, Binary Search Tree (BST)</a:t>
            </a:r>
          </a:p>
          <a:p>
            <a:pPr marL="0" indent="0">
              <a:buNone/>
            </a:pPr>
            <a:r>
              <a:rPr lang="en-US" sz="2800" b="1" u="sng" cap="none">
                <a:solidFill>
                  <a:schemeClr val="accent2">
                    <a:lumMod val="75000"/>
                  </a:schemeClr>
                </a:solidFill>
              </a:rPr>
              <a:t>Features</a:t>
            </a:r>
            <a:r>
              <a:rPr lang="en-US" sz="2800" b="1" cap="none">
                <a:solidFill>
                  <a:schemeClr val="accent2">
                    <a:lumMod val="75000"/>
                  </a:schemeClr>
                </a:solidFill>
              </a:rPr>
              <a:t> : Admin Panel To Add/Remove Menu Items</a:t>
            </a:r>
          </a:p>
          <a:p>
            <a:pPr marL="0" indent="0">
              <a:buNone/>
            </a:pPr>
            <a:r>
              <a:rPr lang="en-US" sz="2800" b="1" cap="none">
                <a:solidFill>
                  <a:schemeClr val="accent2">
                    <a:lumMod val="75000"/>
                  </a:schemeClr>
                </a:solidFill>
              </a:rPr>
              <a:t>Customer Panel To Place/View Orders</a:t>
            </a:r>
          </a:p>
          <a:p>
            <a:pPr marL="0" indent="0">
              <a:buNone/>
            </a:pPr>
            <a:r>
              <a:rPr lang="en-US" sz="2800" b="1" cap="none">
                <a:solidFill>
                  <a:schemeClr val="accent2">
                    <a:lumMod val="75000"/>
                  </a:schemeClr>
                </a:solidFill>
              </a:rPr>
              <a:t>Use Of BST For Fast Menu Searching</a:t>
            </a:r>
            <a:endParaRPr lang="en-US" sz="2800" b="1">
              <a:solidFill>
                <a:schemeClr val="accent2">
                  <a:lumMod val="75000"/>
                </a:schemeClr>
              </a:solidFill>
            </a:endParaRPr>
          </a:p>
        </p:txBody>
      </p:sp>
    </p:spTree>
    <p:extLst>
      <p:ext uri="{BB962C8B-B14F-4D97-AF65-F5344CB8AC3E}">
        <p14:creationId xmlns:p14="http://schemas.microsoft.com/office/powerpoint/2010/main" val="161330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B25C9-7DAB-149B-782A-F1F4DCD30E9C}"/>
              </a:ext>
            </a:extLst>
          </p:cNvPr>
          <p:cNvSpPr>
            <a:spLocks noGrp="1"/>
          </p:cNvSpPr>
          <p:nvPr>
            <p:ph type="title"/>
          </p:nvPr>
        </p:nvSpPr>
        <p:spPr>
          <a:xfrm>
            <a:off x="0" y="1"/>
            <a:ext cx="11947161" cy="989351"/>
          </a:xfrm>
        </p:spPr>
        <p:txBody>
          <a:bodyPr>
            <a:normAutofit/>
          </a:bodyPr>
          <a:lstStyle/>
          <a:p>
            <a:r>
              <a:rPr lang="en-US" b="1" i="1" u="sng" dirty="0">
                <a:solidFill>
                  <a:srgbClr val="C00000"/>
                </a:solidFill>
                <a:effectLst>
                  <a:outerShdw blurRad="38100" dist="38100" dir="2700000" algn="tl">
                    <a:srgbClr val="000000">
                      <a:alpha val="43137"/>
                    </a:srgbClr>
                  </a:outerShdw>
                </a:effectLst>
              </a:rPr>
              <a:t>Disadvantages of </a:t>
            </a:r>
            <a:r>
              <a:rPr lang="en-IN" b="1" i="1" u="sng" dirty="0">
                <a:solidFill>
                  <a:srgbClr val="C00000"/>
                </a:solidFill>
                <a:effectLst>
                  <a:outerShdw blurRad="38100" dist="38100" dir="2700000" algn="tl">
                    <a:srgbClr val="000000">
                      <a:alpha val="43137"/>
                    </a:srgbClr>
                  </a:outerShdw>
                </a:effectLst>
              </a:rPr>
              <a:t>previous system </a:t>
            </a:r>
          </a:p>
        </p:txBody>
      </p:sp>
      <p:sp>
        <p:nvSpPr>
          <p:cNvPr id="3" name="Content Placeholder 2">
            <a:extLst>
              <a:ext uri="{FF2B5EF4-FFF2-40B4-BE49-F238E27FC236}">
                <a16:creationId xmlns:a16="http://schemas.microsoft.com/office/drawing/2014/main" id="{B504AB32-F4F6-E091-5F18-F06DE6820FF4}"/>
              </a:ext>
            </a:extLst>
          </p:cNvPr>
          <p:cNvSpPr>
            <a:spLocks noGrp="1"/>
          </p:cNvSpPr>
          <p:nvPr>
            <p:ph sz="quarter" idx="13"/>
          </p:nvPr>
        </p:nvSpPr>
        <p:spPr>
          <a:xfrm>
            <a:off x="244839" y="989351"/>
            <a:ext cx="11702322" cy="5868648"/>
          </a:xfrm>
        </p:spPr>
        <p:txBody>
          <a:bodyPr>
            <a:noAutofit/>
          </a:bodyPr>
          <a:lstStyle/>
          <a:p>
            <a:r>
              <a:rPr lang="en-US" b="1" i="1" cap="none">
                <a:solidFill>
                  <a:schemeClr val="accent1">
                    <a:lumMod val="50000"/>
                  </a:schemeClr>
                </a:solidFill>
              </a:rPr>
              <a:t>1. Lack Of Built-in Networking Support : C Doesn't Have Native Libraries For Handling HTTP Requests Or Internet Protocols, Making It Hard To Implement Online Functionality Like Server-client Communication</a:t>
            </a:r>
          </a:p>
          <a:p>
            <a:r>
              <a:rPr lang="en-US" b="1" i="1" cap="none">
                <a:solidFill>
                  <a:schemeClr val="accent1">
                    <a:lumMod val="50000"/>
                  </a:schemeClr>
                </a:solidFill>
              </a:rPr>
              <a:t>.2. No GUI Support : C Is Not Suited For Creating User-friendly Graphical Interfaces Without External Libraries, Leading To Poor User Experience With Text-based Consoles</a:t>
            </a:r>
          </a:p>
          <a:p>
            <a:r>
              <a:rPr lang="en-US" b="1" i="1" cap="none">
                <a:solidFill>
                  <a:schemeClr val="accent1">
                    <a:lumMod val="50000"/>
                  </a:schemeClr>
                </a:solidFill>
              </a:rPr>
              <a:t>.3. Manual Memory Management : You Have To Handle Memory Allocation And Deallocation Manually, Which Increases The Risk Of Memory Leaks And Segmentation Faults</a:t>
            </a:r>
          </a:p>
          <a:p>
            <a:r>
              <a:rPr lang="en-US" b="1" i="1" cap="none">
                <a:solidFill>
                  <a:schemeClr val="accent1">
                    <a:lumMod val="50000"/>
                  </a:schemeClr>
                </a:solidFill>
              </a:rPr>
              <a:t>.4. Complexity In Handling Data : While Data Structures Like Linked Lists Or Trees Can Manage Data, Tasks Like Sorting, Searching, Or Managing Orders And Menus Become Complex And Error-prone Compared To Using Databases Or Higher-level Languages.</a:t>
            </a:r>
          </a:p>
          <a:p>
            <a:r>
              <a:rPr lang="en-US" b="1" i="1" cap="none">
                <a:solidFill>
                  <a:schemeClr val="accent1">
                    <a:lumMod val="50000"/>
                  </a:schemeClr>
                </a:solidFill>
              </a:rPr>
              <a:t>5. No Database Integration : C Doesn’t Offer Easy Integration With SQL Databases, Making Persistent Storage Of Users, Orders, And Food Items Difficult.</a:t>
            </a:r>
          </a:p>
          <a:p>
            <a:r>
              <a:rPr lang="en-US" b="1" i="1" cap="none">
                <a:solidFill>
                  <a:schemeClr val="accent1">
                    <a:lumMod val="50000"/>
                  </a:schemeClr>
                </a:solidFill>
              </a:rPr>
              <a:t>6. Security Vulnerabilities : C Is Prone To Buffer Overflows And Lacks Modern Encryption Libraries, Which Are Essential For Securing Payment And Personal Data.</a:t>
            </a:r>
          </a:p>
        </p:txBody>
      </p:sp>
    </p:spTree>
    <p:extLst>
      <p:ext uri="{BB962C8B-B14F-4D97-AF65-F5344CB8AC3E}">
        <p14:creationId xmlns:p14="http://schemas.microsoft.com/office/powerpoint/2010/main" val="3324768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BE478-AA0B-D435-09C3-9AFFEC095871}"/>
              </a:ext>
            </a:extLst>
          </p:cNvPr>
          <p:cNvSpPr>
            <a:spLocks noGrp="1"/>
          </p:cNvSpPr>
          <p:nvPr>
            <p:ph type="title"/>
          </p:nvPr>
        </p:nvSpPr>
        <p:spPr>
          <a:xfrm>
            <a:off x="464695" y="1"/>
            <a:ext cx="11212643" cy="2698229"/>
          </a:xfrm>
        </p:spPr>
        <p:txBody>
          <a:bodyPr>
            <a:normAutofit/>
          </a:bodyPr>
          <a:lstStyle/>
          <a:p>
            <a:r>
              <a:rPr lang="en-US" sz="2400" b="1" i="1" cap="none">
                <a:solidFill>
                  <a:schemeClr val="accent1">
                    <a:lumMod val="50000"/>
                  </a:schemeClr>
                </a:solidFill>
              </a:rPr>
              <a:t>7. Poor Scalability : A C-based System Without Web Frameworks Or Apis Struggles To Scale Or Adapt To New Features Like Mobile Integration Or Online Payments</a:t>
            </a:r>
            <a:br>
              <a:rPr lang="en-US" sz="2400" b="1" i="1" cap="none">
                <a:solidFill>
                  <a:schemeClr val="accent1">
                    <a:lumMod val="50000"/>
                  </a:schemeClr>
                </a:solidFill>
              </a:rPr>
            </a:br>
            <a:br>
              <a:rPr lang="en-US" sz="2400" b="1" i="1" cap="none">
                <a:solidFill>
                  <a:schemeClr val="accent1">
                    <a:lumMod val="50000"/>
                  </a:schemeClr>
                </a:solidFill>
              </a:rPr>
            </a:br>
            <a:br>
              <a:rPr lang="en-US" sz="2400" b="1" i="1" cap="none">
                <a:solidFill>
                  <a:schemeClr val="accent1">
                    <a:lumMod val="50000"/>
                  </a:schemeClr>
                </a:solidFill>
              </a:rPr>
            </a:br>
            <a:r>
              <a:rPr lang="en-US" sz="2400" b="1" i="1" cap="none">
                <a:solidFill>
                  <a:schemeClr val="accent1">
                    <a:lumMod val="50000"/>
                  </a:schemeClr>
                </a:solidFill>
              </a:rPr>
              <a:t>8. Limited Cross-platform Support : C Programs May Require Adjustments To Run On Different</a:t>
            </a:r>
            <a:br>
              <a:rPr lang="en-US" sz="2400" b="1" i="1" cap="none">
                <a:solidFill>
                  <a:schemeClr val="accent1">
                    <a:lumMod val="50000"/>
                  </a:schemeClr>
                </a:solidFill>
              </a:rPr>
            </a:br>
            <a:br>
              <a:rPr lang="en-US" sz="2400" b="1" i="1" cap="none">
                <a:solidFill>
                  <a:schemeClr val="accent1">
                    <a:lumMod val="50000"/>
                  </a:schemeClr>
                </a:solidFill>
              </a:rPr>
            </a:br>
            <a:r>
              <a:rPr lang="en-US" sz="2400" b="1" i="1" cap="none">
                <a:solidFill>
                  <a:schemeClr val="accent1">
                    <a:lumMod val="50000"/>
                  </a:schemeClr>
                </a:solidFill>
              </a:rPr>
              <a:t> Operating Systems, Unlike Web-based Or Mobile Platforms</a:t>
            </a:r>
            <a:r>
              <a:rPr lang="en-US" sz="2000" b="1" i="1">
                <a:solidFill>
                  <a:schemeClr val="tx2">
                    <a:lumMod val="50000"/>
                  </a:schemeClr>
                </a:solidFill>
              </a:rPr>
              <a:t>.</a:t>
            </a:r>
            <a:endParaRPr lang="en-IN" sz="2000" b="1" i="1">
              <a:solidFill>
                <a:schemeClr val="tx2">
                  <a:lumMod val="50000"/>
                </a:schemeClr>
              </a:solidFill>
            </a:endParaRPr>
          </a:p>
        </p:txBody>
      </p:sp>
      <p:pic>
        <p:nvPicPr>
          <p:cNvPr id="5" name="Content Placeholder 4">
            <a:extLst>
              <a:ext uri="{FF2B5EF4-FFF2-40B4-BE49-F238E27FC236}">
                <a16:creationId xmlns:a16="http://schemas.microsoft.com/office/drawing/2014/main" id="{B5D1DD4D-AD89-AEF9-4219-B90917943CD4}"/>
              </a:ext>
            </a:extLst>
          </p:cNvPr>
          <p:cNvPicPr>
            <a:picLocks noGrp="1" noChangeAspect="1"/>
          </p:cNvPicPr>
          <p:nvPr>
            <p:ph sz="quarter" idx="13"/>
          </p:nvPr>
        </p:nvPicPr>
        <p:blipFill>
          <a:blip r:embed="rId2"/>
          <a:stretch>
            <a:fillRect/>
          </a:stretch>
        </p:blipFill>
        <p:spPr>
          <a:xfrm>
            <a:off x="2678002" y="2698230"/>
            <a:ext cx="6835995" cy="4032354"/>
          </a:xfrm>
        </p:spPr>
      </p:pic>
    </p:spTree>
    <p:extLst>
      <p:ext uri="{BB962C8B-B14F-4D97-AF65-F5344CB8AC3E}">
        <p14:creationId xmlns:p14="http://schemas.microsoft.com/office/powerpoint/2010/main" val="2506753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70852-C748-1A7B-C71B-76C9ED620EB6}"/>
              </a:ext>
            </a:extLst>
          </p:cNvPr>
          <p:cNvSpPr>
            <a:spLocks noGrp="1"/>
          </p:cNvSpPr>
          <p:nvPr>
            <p:ph type="title"/>
          </p:nvPr>
        </p:nvSpPr>
        <p:spPr>
          <a:xfrm>
            <a:off x="913775" y="1"/>
            <a:ext cx="10364451" cy="914399"/>
          </a:xfrm>
        </p:spPr>
        <p:txBody>
          <a:bodyPr>
            <a:normAutofit/>
          </a:bodyPr>
          <a:lstStyle/>
          <a:p>
            <a:r>
              <a:rPr lang="en-US" sz="4000" b="1" i="1" u="sng">
                <a:solidFill>
                  <a:srgbClr val="002060"/>
                </a:solidFill>
                <a:effectLst>
                  <a:outerShdw blurRad="38100" dist="38100" dir="2700000" algn="tl">
                    <a:srgbClr val="000000">
                      <a:alpha val="43137"/>
                    </a:srgbClr>
                  </a:outerShdw>
                </a:effectLst>
              </a:rPr>
              <a:t>Online food ordering system</a:t>
            </a:r>
            <a:endParaRPr lang="en-IN" sz="4000" b="1" i="1" u="sng">
              <a:solidFill>
                <a:srgbClr val="00206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0069C385-B295-EE42-3765-374B309A081D}"/>
              </a:ext>
            </a:extLst>
          </p:cNvPr>
          <p:cNvSpPr>
            <a:spLocks noGrp="1"/>
          </p:cNvSpPr>
          <p:nvPr>
            <p:ph sz="quarter" idx="13"/>
          </p:nvPr>
        </p:nvSpPr>
        <p:spPr>
          <a:xfrm>
            <a:off x="913774" y="794479"/>
            <a:ext cx="10363826" cy="5936106"/>
          </a:xfrm>
        </p:spPr>
        <p:txBody>
          <a:bodyPr>
            <a:noAutofit/>
          </a:bodyPr>
          <a:lstStyle/>
          <a:p>
            <a:pPr marL="0" indent="0">
              <a:buNone/>
            </a:pPr>
            <a:r>
              <a:rPr lang="en-US" sz="2400" b="1" i="1" cap="none">
                <a:solidFill>
                  <a:schemeClr val="bg2">
                    <a:lumMod val="50000"/>
                  </a:schemeClr>
                </a:solidFill>
              </a:rPr>
              <a:t>An Online Food Ordering System Is A Software Application That Allows Customers To Order Food From Restaurants Or Food Service Providers Through The Internet. It Streamlines The Process Of Placing Food Orders, Reduces Manual Errors, And Improves Customer Convenience Key Features:</a:t>
            </a:r>
          </a:p>
          <a:p>
            <a:pPr>
              <a:buFont typeface="Wingdings" panose="05000000000000000000" pitchFamily="2" charset="2"/>
              <a:buChar char="Ø"/>
            </a:pPr>
            <a:r>
              <a:rPr lang="en-US" sz="2400" b="1" i="1" cap="none">
                <a:solidFill>
                  <a:schemeClr val="bg2">
                    <a:lumMod val="50000"/>
                  </a:schemeClr>
                </a:solidFill>
              </a:rPr>
              <a:t>1. User Registration &amp; Login – Secure Access For Users And Admins </a:t>
            </a:r>
          </a:p>
          <a:p>
            <a:pPr>
              <a:buFont typeface="Wingdings" panose="05000000000000000000" pitchFamily="2" charset="2"/>
              <a:buChar char="Ø"/>
            </a:pPr>
            <a:r>
              <a:rPr lang="en-US" sz="2400" b="1" i="1" cap="none">
                <a:solidFill>
                  <a:schemeClr val="bg2">
                    <a:lumMod val="50000"/>
                  </a:schemeClr>
                </a:solidFill>
              </a:rPr>
              <a:t>2. Menu Display – Shows A List Of Food Items With Prices And Descriptions.</a:t>
            </a:r>
          </a:p>
          <a:p>
            <a:pPr>
              <a:buFont typeface="Wingdings" panose="05000000000000000000" pitchFamily="2" charset="2"/>
              <a:buChar char="Ø"/>
            </a:pPr>
            <a:r>
              <a:rPr lang="en-US" sz="2400" b="1" i="1" cap="none">
                <a:solidFill>
                  <a:schemeClr val="bg2">
                    <a:lumMod val="50000"/>
                  </a:schemeClr>
                </a:solidFill>
              </a:rPr>
              <a:t>3. Add To Cart &amp; Checkout – Allows Users To Select Multiple Items And Place Orders.</a:t>
            </a:r>
          </a:p>
          <a:p>
            <a:pPr>
              <a:buFont typeface="Wingdings" panose="05000000000000000000" pitchFamily="2" charset="2"/>
              <a:buChar char="Ø"/>
            </a:pPr>
            <a:r>
              <a:rPr lang="en-US" sz="2400" b="1" i="1" cap="none">
                <a:solidFill>
                  <a:schemeClr val="bg2">
                    <a:lumMod val="50000"/>
                  </a:schemeClr>
                </a:solidFill>
              </a:rPr>
              <a:t>4. Order Management – Tracks Orders, Preparation, And Delivery Status.</a:t>
            </a:r>
          </a:p>
          <a:p>
            <a:pPr>
              <a:buFont typeface="Wingdings" panose="05000000000000000000" pitchFamily="2" charset="2"/>
              <a:buChar char="Ø"/>
            </a:pPr>
            <a:r>
              <a:rPr lang="en-US" sz="2400" b="1" i="1" cap="none">
                <a:solidFill>
                  <a:schemeClr val="bg2">
                    <a:lumMod val="50000"/>
                  </a:schemeClr>
                </a:solidFill>
              </a:rPr>
              <a:t>5. Payment Integration – Accepts Online Payments (Optional For Simple Systems).</a:t>
            </a:r>
          </a:p>
          <a:p>
            <a:pPr>
              <a:buFont typeface="Wingdings" panose="05000000000000000000" pitchFamily="2" charset="2"/>
              <a:buChar char="Ø"/>
            </a:pPr>
            <a:r>
              <a:rPr lang="en-US" sz="2400" b="1" i="1" cap="none">
                <a:solidFill>
                  <a:schemeClr val="bg2">
                    <a:lumMod val="50000"/>
                  </a:schemeClr>
                </a:solidFill>
              </a:rPr>
              <a:t>6. Admin Panel – Lets Admins Manage Menu Items, View Orders, And Update Statuses.</a:t>
            </a:r>
            <a:endParaRPr lang="en-IN" sz="2400" b="1" i="1" cap="none">
              <a:solidFill>
                <a:schemeClr val="bg2">
                  <a:lumMod val="50000"/>
                </a:schemeClr>
              </a:solidFill>
            </a:endParaRPr>
          </a:p>
        </p:txBody>
      </p:sp>
    </p:spTree>
    <p:extLst>
      <p:ext uri="{BB962C8B-B14F-4D97-AF65-F5344CB8AC3E}">
        <p14:creationId xmlns:p14="http://schemas.microsoft.com/office/powerpoint/2010/main" val="2785779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3D9B0-129E-CDA7-CEA0-8104BFCFB96B}"/>
              </a:ext>
            </a:extLst>
          </p:cNvPr>
          <p:cNvSpPr>
            <a:spLocks noGrp="1"/>
          </p:cNvSpPr>
          <p:nvPr>
            <p:ph type="title"/>
          </p:nvPr>
        </p:nvSpPr>
        <p:spPr>
          <a:xfrm>
            <a:off x="913775" y="1"/>
            <a:ext cx="10364451" cy="2203553"/>
          </a:xfrm>
        </p:spPr>
        <p:txBody>
          <a:bodyPr>
            <a:normAutofit/>
          </a:bodyPr>
          <a:lstStyle/>
          <a:p>
            <a:pPr algn="l"/>
            <a:r>
              <a:rPr lang="en-US" sz="2400" b="1" i="1">
                <a:solidFill>
                  <a:schemeClr val="accent2">
                    <a:lumMod val="50000"/>
                  </a:schemeClr>
                </a:solidFill>
              </a:rPr>
              <a:t>Benefits :</a:t>
            </a:r>
            <a:br>
              <a:rPr lang="en-US" sz="2400" b="1" i="1">
                <a:solidFill>
                  <a:schemeClr val="accent2">
                    <a:lumMod val="50000"/>
                  </a:schemeClr>
                </a:solidFill>
              </a:rPr>
            </a:br>
            <a:r>
              <a:rPr lang="en-US" sz="2400" b="1" i="1" cap="none">
                <a:solidFill>
                  <a:schemeClr val="accent2">
                    <a:lumMod val="50000"/>
                  </a:schemeClr>
                </a:solidFill>
              </a:rPr>
              <a:t>              Convenience For Customers To Order From Home.</a:t>
            </a:r>
            <a:br>
              <a:rPr lang="en-US" sz="2400" b="1" i="1" cap="none">
                <a:solidFill>
                  <a:schemeClr val="accent2">
                    <a:lumMod val="50000"/>
                  </a:schemeClr>
                </a:solidFill>
              </a:rPr>
            </a:br>
            <a:r>
              <a:rPr lang="en-US" sz="2400" b="1" i="1" cap="none">
                <a:solidFill>
                  <a:schemeClr val="accent2">
                    <a:lumMod val="50000"/>
                  </a:schemeClr>
                </a:solidFill>
              </a:rPr>
              <a:t>              Efficiency In Handling Multiple Orders.</a:t>
            </a:r>
            <a:br>
              <a:rPr lang="en-US" sz="2400" b="1" i="1" cap="none">
                <a:solidFill>
                  <a:schemeClr val="accent2">
                    <a:lumMod val="50000"/>
                  </a:schemeClr>
                </a:solidFill>
              </a:rPr>
            </a:br>
            <a:r>
              <a:rPr lang="en-US" sz="2400" b="1" i="1" cap="none">
                <a:solidFill>
                  <a:schemeClr val="accent2">
                    <a:lumMod val="50000"/>
                  </a:schemeClr>
                </a:solidFill>
              </a:rPr>
              <a:t>              Error Reduction Compared To Manual Ordering.</a:t>
            </a:r>
            <a:br>
              <a:rPr lang="en-US" sz="2400" b="1" i="1" cap="none">
                <a:solidFill>
                  <a:schemeClr val="accent2">
                    <a:lumMod val="50000"/>
                  </a:schemeClr>
                </a:solidFill>
              </a:rPr>
            </a:br>
            <a:r>
              <a:rPr lang="en-US" sz="2400" b="1" i="1" cap="none">
                <a:solidFill>
                  <a:schemeClr val="accent2">
                    <a:lumMod val="50000"/>
                  </a:schemeClr>
                </a:solidFill>
              </a:rPr>
              <a:t>              Better Data Tracking For Business Insights</a:t>
            </a:r>
            <a:r>
              <a:rPr lang="en-US" sz="2000" b="1" i="1">
                <a:solidFill>
                  <a:schemeClr val="accent2">
                    <a:lumMod val="50000"/>
                  </a:schemeClr>
                </a:solidFill>
              </a:rPr>
              <a:t>.</a:t>
            </a:r>
            <a:endParaRPr lang="en-IN" sz="2000" b="1" i="1">
              <a:solidFill>
                <a:schemeClr val="accent2">
                  <a:lumMod val="50000"/>
                </a:schemeClr>
              </a:solidFill>
            </a:endParaRPr>
          </a:p>
        </p:txBody>
      </p:sp>
      <p:sp>
        <p:nvSpPr>
          <p:cNvPr id="3" name="Content Placeholder 2">
            <a:extLst>
              <a:ext uri="{FF2B5EF4-FFF2-40B4-BE49-F238E27FC236}">
                <a16:creationId xmlns:a16="http://schemas.microsoft.com/office/drawing/2014/main" id="{69D374AC-B587-1A16-4F38-48EBF668AEDD}"/>
              </a:ext>
            </a:extLst>
          </p:cNvPr>
          <p:cNvSpPr>
            <a:spLocks noGrp="1"/>
          </p:cNvSpPr>
          <p:nvPr>
            <p:ph sz="quarter" idx="13"/>
          </p:nvPr>
        </p:nvSpPr>
        <p:spPr>
          <a:xfrm>
            <a:off x="194873" y="1873769"/>
            <a:ext cx="11782268" cy="4984229"/>
          </a:xfrm>
        </p:spPr>
        <p:txBody>
          <a:bodyPr>
            <a:normAutofit/>
          </a:bodyPr>
          <a:lstStyle/>
          <a:p>
            <a:pPr marL="0" indent="0">
              <a:buNone/>
            </a:pPr>
            <a:r>
              <a:rPr lang="en-US" sz="2800" b="1">
                <a:solidFill>
                  <a:schemeClr val="tx2">
                    <a:lumMod val="50000"/>
                  </a:schemeClr>
                </a:solidFill>
              </a:rPr>
              <a:t> </a:t>
            </a:r>
            <a:r>
              <a:rPr lang="en-US" sz="2800" b="1">
                <a:solidFill>
                  <a:schemeClr val="tx2">
                    <a:lumMod val="50000"/>
                  </a:schemeClr>
                </a:solidFill>
                <a:effectLst>
                  <a:outerShdw blurRad="38100" dist="38100" dir="2700000" algn="tl">
                    <a:srgbClr val="000000">
                      <a:alpha val="43137"/>
                    </a:srgbClr>
                  </a:outerShdw>
                </a:effectLst>
              </a:rPr>
              <a:t>Online food ordering system</a:t>
            </a:r>
            <a:endParaRPr lang="en-IN" sz="2800" b="1">
              <a:solidFill>
                <a:schemeClr val="tx2">
                  <a:lumMod val="50000"/>
                </a:schemeClr>
              </a:solidFill>
              <a:effectLst>
                <a:outerShdw blurRad="38100" dist="38100" dir="2700000" algn="tl">
                  <a:srgbClr val="000000">
                    <a:alpha val="43137"/>
                  </a:srgbClr>
                </a:outerShdw>
              </a:effectLst>
            </a:endParaRPr>
          </a:p>
        </p:txBody>
      </p:sp>
      <p:pic>
        <p:nvPicPr>
          <p:cNvPr id="5" name="Picture 4">
            <a:extLst>
              <a:ext uri="{FF2B5EF4-FFF2-40B4-BE49-F238E27FC236}">
                <a16:creationId xmlns:a16="http://schemas.microsoft.com/office/drawing/2014/main" id="{B89497AB-C57A-42AD-197C-51429BDC7C3E}"/>
              </a:ext>
            </a:extLst>
          </p:cNvPr>
          <p:cNvPicPr>
            <a:picLocks noChangeAspect="1"/>
          </p:cNvPicPr>
          <p:nvPr/>
        </p:nvPicPr>
        <p:blipFill>
          <a:blip r:embed="rId2"/>
          <a:stretch>
            <a:fillRect/>
          </a:stretch>
        </p:blipFill>
        <p:spPr>
          <a:xfrm>
            <a:off x="494051" y="2591421"/>
            <a:ext cx="5786828" cy="3548923"/>
          </a:xfrm>
          <a:prstGeom prst="rect">
            <a:avLst/>
          </a:prstGeom>
        </p:spPr>
      </p:pic>
      <p:pic>
        <p:nvPicPr>
          <p:cNvPr id="7" name="Picture 6">
            <a:extLst>
              <a:ext uri="{FF2B5EF4-FFF2-40B4-BE49-F238E27FC236}">
                <a16:creationId xmlns:a16="http://schemas.microsoft.com/office/drawing/2014/main" id="{0FB360DB-03FB-D62D-C62F-8D2A557A95C4}"/>
              </a:ext>
            </a:extLst>
          </p:cNvPr>
          <p:cNvPicPr>
            <a:picLocks noChangeAspect="1"/>
          </p:cNvPicPr>
          <p:nvPr/>
        </p:nvPicPr>
        <p:blipFill>
          <a:blip r:embed="rId3"/>
          <a:stretch>
            <a:fillRect/>
          </a:stretch>
        </p:blipFill>
        <p:spPr>
          <a:xfrm>
            <a:off x="6280879" y="2591420"/>
            <a:ext cx="5143812" cy="3548924"/>
          </a:xfrm>
          <a:prstGeom prst="rect">
            <a:avLst/>
          </a:prstGeom>
        </p:spPr>
      </p:pic>
    </p:spTree>
    <p:extLst>
      <p:ext uri="{BB962C8B-B14F-4D97-AF65-F5344CB8AC3E}">
        <p14:creationId xmlns:p14="http://schemas.microsoft.com/office/powerpoint/2010/main" val="1090332630"/>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27537E"/>
      </a:dk2>
      <a:lt2>
        <a:srgbClr val="AABED7"/>
      </a:lt2>
      <a:accent1>
        <a:srgbClr val="E34B7A"/>
      </a:accent1>
      <a:accent2>
        <a:srgbClr val="AC339A"/>
      </a:accent2>
      <a:accent3>
        <a:srgbClr val="6953B7"/>
      </a:accent3>
      <a:accent4>
        <a:srgbClr val="1D7EAB"/>
      </a:accent4>
      <a:accent5>
        <a:srgbClr val="43AFD6"/>
      </a:accent5>
      <a:accent6>
        <a:srgbClr val="DE85E1"/>
      </a:accent6>
      <a:hlink>
        <a:srgbClr val="ED87A6"/>
      </a:hlink>
      <a:folHlink>
        <a:srgbClr val="C99EAC"/>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C71B277C-C29A-4BA0-A7BA-43502DF21AB3}"/>
    </a:ext>
  </a:extLst>
</a:theme>
</file>

<file path=docProps/app.xml><?xml version="1.0" encoding="utf-8"?>
<Properties xmlns="http://schemas.openxmlformats.org/officeDocument/2006/extended-properties" xmlns:vt="http://schemas.openxmlformats.org/officeDocument/2006/docPropsVTypes">
  <Template>Droplet</Template>
  <Application>Microsoft Office PowerPoint</Application>
  <PresentationFormat>Widescreen</PresentationFormat>
  <Slides>19</Slides>
  <Notes>0</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Droplet</vt:lpstr>
      <vt:lpstr>ONLINE FOOD ODERING PROCESS</vt:lpstr>
      <vt:lpstr>Introduction on project</vt:lpstr>
      <vt:lpstr>Previous projects</vt:lpstr>
      <vt:lpstr>TECHNOLOGIES</vt:lpstr>
      <vt:lpstr> Language: C  Data Structures: Arrays, Linked Lists, Queues  Features : Multiple Restaurants And Menus , Cart System Using Queues , Bill Generation , Delivery Tracking   Modular Design: Separate Functions For Menu, Order, Delivery, Billing. </vt:lpstr>
      <vt:lpstr>Disadvantages of previous system </vt:lpstr>
      <vt:lpstr>7. Poor Scalability : A C-based System Without Web Frameworks Or Apis Struggles To Scale Or Adapt To New Features Like Mobile Integration Or Online Payments   8. Limited Cross-platform Support : C Programs May Require Adjustments To Run On Different   Operating Systems, Unlike Web-based Or Mobile Platforms.</vt:lpstr>
      <vt:lpstr>Online food ordering system</vt:lpstr>
      <vt:lpstr>Benefits :               Convenience For Customers To Order From Home.               Efficiency In Handling Multiple Orders.               Error Reduction Compared To Manual Ordering.               Better Data Tracking For Business Insights.</vt:lpstr>
      <vt:lpstr>Project development</vt:lpstr>
      <vt:lpstr>8. Output Screens :- Screenshots of the program output . Sample order placement and billing process.---  9. Testing :- How the program was tested . Sample test cases and expected output.---  10. Limitations :- No real-time data (in C, unless using advanced networking).Simple UI .  No payment integration.---  11. Future Enhancements :- Add database support (MySQL).Shift to web or mobile app . Add multiple restaurant support.---  12. Conclusion :- Summary of what was achieved . Skills learned during development.</vt:lpstr>
      <vt:lpstr>Modules </vt:lpstr>
      <vt:lpstr>3. Customer Information System Purpose: Store and manage customer details (name, phone, address). Data Structure : Struct and linked list.  4. BILLING SYSTEM  Purpose: generate and display bills with taxes, discounts. Data Structure : struct for bill data .  Stack (optional) for undoing recent item additions.</vt:lpstr>
      <vt:lpstr>6. SEARCH FUNCTIONALITY Purpose: Search Food Items By Name Or Category. Data Structure : binary Search Tree (BST) Or Hash Table For Fast Search.   7. SORTING ITEMS Purpose: Sort Menu By Price, Name, Or Rating. Data Structure : sorting Algorithms On Arrays Or Linked Lists (E.G., Quick Sort, Merge Sort). </vt:lpstr>
      <vt:lpstr>Advantages of online food ordering</vt:lpstr>
      <vt:lpstr>6. Data And Analytics: Enables Restaurants To Collect Customer Data For Targeted Marketing, Trend Analysis, And Improving Services.    7.Multiple Payment Options: Offers Flexibility With Digital Wallets, Credit/Debit Cards, And Cash On Delivery</vt:lpstr>
      <vt:lpstr>Output image</vt:lpstr>
      <vt:lpstr>conclusion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FOOD ODERING PROCESS</dc:title>
  <dc:creator>ravi teja molli</dc:creator>
  <cp:lastModifiedBy>Sucharitha Thondapu</cp:lastModifiedBy>
  <cp:revision>3</cp:revision>
  <dcterms:created xsi:type="dcterms:W3CDTF">2025-05-01T15:10:36Z</dcterms:created>
  <dcterms:modified xsi:type="dcterms:W3CDTF">2025-05-05T09:42:15Z</dcterms:modified>
</cp:coreProperties>
</file>